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8" r:id="rId3"/>
    <p:sldId id="259" r:id="rId4"/>
    <p:sldId id="260" r:id="rId5"/>
    <p:sldId id="261" r:id="rId6"/>
    <p:sldId id="263" r:id="rId7"/>
    <p:sldId id="265" r:id="rId8"/>
    <p:sldId id="266" r:id="rId9"/>
    <p:sldId id="276" r:id="rId10"/>
    <p:sldId id="277" r:id="rId11"/>
    <p:sldId id="268" r:id="rId12"/>
    <p:sldId id="269" r:id="rId13"/>
    <p:sldId id="270" r:id="rId14"/>
    <p:sldId id="271" r:id="rId15"/>
    <p:sldId id="272" r:id="rId16"/>
    <p:sldId id="273" r:id="rId17"/>
    <p:sldId id="274" r:id="rId18"/>
    <p:sldId id="275" r:id="rId19"/>
  </p:sldIdLst>
  <p:sldSz cx="12192000" cy="6858000"/>
  <p:notesSz cx="6858000" cy="12192000"/>
  <p:embeddedFontLst>
    <p:embeddedFont>
      <p:font typeface="MiSans" panose="020B0604020202020204" charset="-122"/>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1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37B73-CF6F-9EB4-6A27-8F4999A06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7DEC6-8EED-5591-2B07-57784DBE26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B6347-CC61-F2E9-A80F-680620EA77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24A93F-5CBE-3BBB-6216-91EFE3A7AE5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6854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3400-FA20-2AB4-9DAA-7450E4FBC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7B521-949C-0463-D3CB-A904534E2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247B6A-DA4E-0C78-3353-979AB6D4D5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A0CDF1-A32C-EB47-07FE-C8AF56B9D04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24672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343251" y="1341832"/>
            <a:ext cx="11238800" cy="1771015"/>
          </a:xfrm>
          <a:prstGeom prst="rect">
            <a:avLst/>
          </a:prstGeom>
          <a:noFill/>
          <a:ln/>
        </p:spPr>
        <p:txBody>
          <a:bodyPr wrap="square" lIns="91440" tIns="45720" rIns="91440" bIns="45720" rtlCol="0" anchor="ctr"/>
          <a:lstStyle/>
          <a:p>
            <a:pPr algn="ctr">
              <a:lnSpc>
                <a:spcPct val="100000"/>
              </a:lnSpc>
            </a:pPr>
            <a:r>
              <a:rPr lang="en-US" sz="4000" b="1" dirty="0">
                <a:solidFill>
                  <a:srgbClr val="000000"/>
                </a:solidFill>
                <a:latin typeface="MiSans" pitchFamily="34" charset="0"/>
                <a:ea typeface="MiSans" pitchFamily="34" charset="-122"/>
                <a:cs typeface="MiSans" pitchFamily="34" charset="-120"/>
              </a:rPr>
              <a:t>BÀI 27: BIỂU MẪU TRÊN TRANG WEB </a:t>
            </a:r>
          </a:p>
          <a:p>
            <a:pPr algn="ctr">
              <a:lnSpc>
                <a:spcPct val="100000"/>
              </a:lnSpc>
            </a:pPr>
            <a:r>
              <a:rPr lang="en-US" sz="4000" b="1" dirty="0" err="1">
                <a:solidFill>
                  <a:srgbClr val="000000"/>
                </a:solidFill>
                <a:latin typeface="MiSans" pitchFamily="34" charset="0"/>
                <a:ea typeface="MiSans" pitchFamily="34" charset="-122"/>
                <a:cs typeface="MiSans" pitchFamily="34" charset="-120"/>
              </a:rPr>
              <a:t>tiết</a:t>
            </a:r>
            <a:r>
              <a:rPr lang="en-US" sz="4000" b="1" dirty="0">
                <a:solidFill>
                  <a:srgbClr val="000000"/>
                </a:solidFill>
                <a:latin typeface="MiSans" pitchFamily="34" charset="0"/>
                <a:ea typeface="MiSans" pitchFamily="34" charset="-122"/>
                <a:cs typeface="MiSans" pitchFamily="34" charset="-120"/>
              </a:rPr>
              <a:t> 2</a:t>
            </a:r>
            <a:endParaRPr lang="en-US" sz="4000" dirty="0"/>
          </a:p>
        </p:txBody>
      </p:sp>
      <p:sp>
        <p:nvSpPr>
          <p:cNvPr id="7" name="Shape 5"/>
          <p:cNvSpPr/>
          <p:nvPr/>
        </p:nvSpPr>
        <p:spPr>
          <a:xfrm>
            <a:off x="2675255" y="1055370"/>
            <a:ext cx="337185" cy="337185"/>
          </a:xfrm>
          <a:prstGeom prst="ellipse">
            <a:avLst/>
          </a:prstGeom>
          <a:solidFill>
            <a:srgbClr val="FFFFFF"/>
          </a:solidFill>
          <a:ln w="19050">
            <a:solidFill>
              <a:srgbClr val="00B0F0"/>
            </a:solidFill>
            <a:prstDash val="solid"/>
          </a:ln>
        </p:spPr>
      </p:sp>
      <p:sp>
        <p:nvSpPr>
          <p:cNvPr id="8" name="Text 6"/>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3635375" y="1055370"/>
            <a:ext cx="337185" cy="337185"/>
          </a:xfrm>
          <a:prstGeom prst="ellipse">
            <a:avLst/>
          </a:prstGeom>
          <a:solidFill>
            <a:srgbClr val="FFFFFF"/>
          </a:solidFill>
          <a:ln w="19050">
            <a:solidFill>
              <a:srgbClr val="00B0F0"/>
            </a:solidFill>
            <a:prstDash val="solid"/>
          </a:ln>
        </p:spPr>
      </p:sp>
      <p:sp>
        <p:nvSpPr>
          <p:cNvPr id="10" name="Text 8"/>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3155315" y="1055370"/>
            <a:ext cx="337185" cy="337185"/>
          </a:xfrm>
          <a:prstGeom prst="ellipse">
            <a:avLst/>
          </a:prstGeom>
          <a:solidFill>
            <a:srgbClr val="00B0F0"/>
          </a:solidFill>
          <a:ln w="19050">
            <a:solidFill>
              <a:srgbClr val="FFFFFF"/>
            </a:solidFill>
            <a:prstDash val="solid"/>
          </a:ln>
        </p:spPr>
      </p:sp>
      <p:sp>
        <p:nvSpPr>
          <p:cNvPr id="12" name="Text 10"/>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115435" y="1055370"/>
            <a:ext cx="337185" cy="337185"/>
          </a:xfrm>
          <a:prstGeom prst="ellipse">
            <a:avLst/>
          </a:prstGeom>
          <a:solidFill>
            <a:srgbClr val="00B0F0"/>
          </a:solidFill>
          <a:ln w="19050">
            <a:solidFill>
              <a:srgbClr val="FFFFFF"/>
            </a:solidFill>
            <a:prstDash val="solid"/>
          </a:ln>
        </p:spPr>
      </p:sp>
      <p:sp>
        <p:nvSpPr>
          <p:cNvPr id="14" name="Text 12"/>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291465" y="6075045"/>
            <a:ext cx="607496" cy="0"/>
          </a:xfrm>
          <a:prstGeom prst="line">
            <a:avLst/>
          </a:prstGeom>
          <a:noFill/>
          <a:ln w="57150">
            <a:solidFill>
              <a:srgbClr val="00B0F0"/>
            </a:solidFill>
            <a:prstDash val="solid"/>
            <a:headEnd type="none"/>
            <a:tailEnd type="none"/>
          </a:ln>
        </p:spPr>
      </p:sp>
      <p:sp>
        <p:nvSpPr>
          <p:cNvPr id="18" name="Shape 16"/>
          <p:cNvSpPr/>
          <p:nvPr/>
        </p:nvSpPr>
        <p:spPr>
          <a:xfrm>
            <a:off x="291465" y="6308725"/>
            <a:ext cx="607496" cy="0"/>
          </a:xfrm>
          <a:prstGeom prst="line">
            <a:avLst/>
          </a:prstGeom>
          <a:noFill/>
          <a:ln w="57150">
            <a:solidFill>
              <a:srgbClr val="00B0F0"/>
            </a:solidFill>
            <a:prstDash val="solid"/>
            <a:headEnd type="none"/>
            <a:tailEnd type="none"/>
          </a:ln>
        </p:spPr>
      </p:sp>
      <p:sp>
        <p:nvSpPr>
          <p:cNvPr id="19" name="Shape 17"/>
          <p:cNvSpPr/>
          <p:nvPr/>
        </p:nvSpPr>
        <p:spPr>
          <a:xfrm>
            <a:off x="291465" y="6542405"/>
            <a:ext cx="607496" cy="0"/>
          </a:xfrm>
          <a:prstGeom prst="line">
            <a:avLst/>
          </a:prstGeom>
          <a:noFill/>
          <a:ln w="57150">
            <a:solidFill>
              <a:srgbClr val="00B0F0"/>
            </a:solidFill>
            <a:prstDash val="solid"/>
            <a:headEnd type="none"/>
            <a:tailEnd type="none"/>
          </a:ln>
        </p:spPr>
      </p:sp>
      <p:sp>
        <p:nvSpPr>
          <p:cNvPr id="20" name="Shape 18"/>
          <p:cNvSpPr/>
          <p:nvPr/>
        </p:nvSpPr>
        <p:spPr>
          <a:xfrm>
            <a:off x="4888229" y="1223645"/>
            <a:ext cx="5528659" cy="0"/>
          </a:xfrm>
          <a:prstGeom prst="line">
            <a:avLst/>
          </a:prstGeom>
          <a:noFill/>
          <a:ln w="57150">
            <a:solidFill>
              <a:srgbClr val="00B0F0"/>
            </a:solidFill>
            <a:prstDash val="solid"/>
            <a:headEnd type="none"/>
            <a:tailEnd type="none"/>
          </a:ln>
        </p:spPr>
      </p:sp>
      <p:sp>
        <p:nvSpPr>
          <p:cNvPr id="21" name="Shape 19"/>
          <p:cNvSpPr/>
          <p:nvPr/>
        </p:nvSpPr>
        <p:spPr>
          <a:xfrm>
            <a:off x="1480419" y="2950844"/>
            <a:ext cx="8936468" cy="8255"/>
          </a:xfrm>
          <a:prstGeom prst="line">
            <a:avLst/>
          </a:prstGeom>
          <a:noFill/>
          <a:ln w="57150">
            <a:solidFill>
              <a:srgbClr val="00B0F0"/>
            </a:solidFill>
            <a:prstDash val="solid"/>
            <a:headEnd type="none"/>
            <a:tailEnd type="none"/>
          </a:ln>
        </p:spPr>
      </p:sp>
      <p:sp>
        <p:nvSpPr>
          <p:cNvPr id="22" name="Shape 20"/>
          <p:cNvSpPr/>
          <p:nvPr/>
        </p:nvSpPr>
        <p:spPr>
          <a:xfrm>
            <a:off x="10416889" y="1191895"/>
            <a:ext cx="0" cy="1758950"/>
          </a:xfrm>
          <a:prstGeom prst="line">
            <a:avLst/>
          </a:prstGeom>
          <a:noFill/>
          <a:ln w="57150">
            <a:solidFill>
              <a:srgbClr val="00B0F0"/>
            </a:solidFill>
            <a:prstDash val="solid"/>
            <a:headEnd type="none"/>
            <a:tailEnd type="none"/>
          </a:ln>
        </p:spPr>
      </p:sp>
      <p:sp>
        <p:nvSpPr>
          <p:cNvPr id="23" name="Shape 21"/>
          <p:cNvSpPr/>
          <p:nvPr/>
        </p:nvSpPr>
        <p:spPr>
          <a:xfrm>
            <a:off x="1480418" y="1191895"/>
            <a:ext cx="0" cy="1758950"/>
          </a:xfrm>
          <a:prstGeom prst="line">
            <a:avLst/>
          </a:prstGeom>
          <a:noFill/>
          <a:ln w="57150">
            <a:solidFill>
              <a:srgbClr val="00B0F0"/>
            </a:solidFill>
            <a:prstDash val="solid"/>
            <a:headEnd type="none"/>
            <a:tailEnd type="none"/>
          </a:ln>
        </p:spPr>
      </p:sp>
      <p:sp>
        <p:nvSpPr>
          <p:cNvPr id="24" name="Shape 22"/>
          <p:cNvSpPr/>
          <p:nvPr/>
        </p:nvSpPr>
        <p:spPr>
          <a:xfrm>
            <a:off x="1480418" y="1210945"/>
            <a:ext cx="818917" cy="0"/>
          </a:xfrm>
          <a:prstGeom prst="line">
            <a:avLst/>
          </a:prstGeom>
          <a:noFill/>
          <a:ln w="57150">
            <a:solidFill>
              <a:srgbClr val="00B0F0"/>
            </a:solidFill>
            <a:prstDash val="solid"/>
            <a:headEnd type="none"/>
            <a:tailEnd type="none"/>
          </a:ln>
        </p:spPr>
      </p:sp>
      <p:pic>
        <p:nvPicPr>
          <p:cNvPr id="25" name="Image 0" descr="https://kimi-img.moonshot.cn/pub/slides/slides_tmpl/image/25-08-27-19:57:41-d2nf5d98bjvh7rlivslg.png"/>
          <p:cNvPicPr>
            <a:picLocks noChangeAspect="1"/>
          </p:cNvPicPr>
          <p:nvPr/>
        </p:nvPicPr>
        <p:blipFill>
          <a:blip r:embed="rId3"/>
          <a:srcRect b="42278"/>
          <a:stretch/>
        </p:blipFill>
        <p:spPr>
          <a:xfrm>
            <a:off x="2338070" y="2733675"/>
            <a:ext cx="7030085" cy="412432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CAF7DE-5BD5-39D4-6B44-38A31471FC92}"/>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021D822D-C965-5D48-1131-D7FF314EBF81}"/>
              </a:ext>
            </a:extLst>
          </p:cNvPr>
          <p:cNvSpPr/>
          <p:nvPr/>
        </p:nvSpPr>
        <p:spPr>
          <a:xfrm>
            <a:off x="0" y="0"/>
            <a:ext cx="12192000" cy="680720"/>
          </a:xfrm>
          <a:prstGeom prst="rect">
            <a:avLst/>
          </a:prstGeom>
          <a:solidFill>
            <a:srgbClr val="00B0F0"/>
          </a:solidFill>
          <a:ln/>
        </p:spPr>
      </p:sp>
      <p:sp>
        <p:nvSpPr>
          <p:cNvPr id="3" name="Text 1">
            <a:extLst>
              <a:ext uri="{FF2B5EF4-FFF2-40B4-BE49-F238E27FC236}">
                <a16:creationId xmlns:a16="http://schemas.microsoft.com/office/drawing/2014/main" id="{978758E7-82AC-5B55-0FE4-1FBE9FFB197E}"/>
              </a:ext>
            </a:extLst>
          </p:cNvPr>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96E4A293-3E9F-2176-DAB8-C5B54C2680F8}"/>
              </a:ext>
            </a:extLst>
          </p:cNvPr>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a:extLst>
              <a:ext uri="{FF2B5EF4-FFF2-40B4-BE49-F238E27FC236}">
                <a16:creationId xmlns:a16="http://schemas.microsoft.com/office/drawing/2014/main" id="{336D57E6-2835-DCDF-C133-A29FB832296A}"/>
              </a:ext>
            </a:extLst>
          </p:cNvPr>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a:extLst>
              <a:ext uri="{FF2B5EF4-FFF2-40B4-BE49-F238E27FC236}">
                <a16:creationId xmlns:a16="http://schemas.microsoft.com/office/drawing/2014/main" id="{35D2B58B-480D-EC87-9ADD-5D9938FD931C}"/>
              </a:ext>
            </a:extLst>
          </p:cNvPr>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a:extLst>
              <a:ext uri="{FF2B5EF4-FFF2-40B4-BE49-F238E27FC236}">
                <a16:creationId xmlns:a16="http://schemas.microsoft.com/office/drawing/2014/main" id="{055E628F-97E4-C915-0EA9-7DCD4BEE97B5}"/>
              </a:ext>
            </a:extLst>
          </p:cNvPr>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a:extLst>
              <a:ext uri="{FF2B5EF4-FFF2-40B4-BE49-F238E27FC236}">
                <a16:creationId xmlns:a16="http://schemas.microsoft.com/office/drawing/2014/main" id="{B67893AB-A427-D882-A553-36A97B703FBA}"/>
              </a:ext>
            </a:extLst>
          </p:cNvPr>
          <p:cNvSpPr/>
          <p:nvPr/>
        </p:nvSpPr>
        <p:spPr>
          <a:xfrm flipH="1">
            <a:off x="240030" y="154940"/>
            <a:ext cx="322580" cy="323850"/>
          </a:xfrm>
          <a:prstGeom prst="chevron">
            <a:avLst>
              <a:gd name="adj" fmla="val 69082"/>
            </a:avLst>
          </a:prstGeom>
          <a:solidFill>
            <a:srgbClr val="FFFFFF"/>
          </a:solidFill>
          <a:ln/>
        </p:spPr>
      </p:sp>
      <p:sp>
        <p:nvSpPr>
          <p:cNvPr id="10" name="Text 8">
            <a:extLst>
              <a:ext uri="{FF2B5EF4-FFF2-40B4-BE49-F238E27FC236}">
                <a16:creationId xmlns:a16="http://schemas.microsoft.com/office/drawing/2014/main" id="{56FF34BD-9404-3BA0-A133-241B21B19178}"/>
              </a:ext>
            </a:extLst>
          </p:cNvPr>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Picture 10" descr="A screenshot of a computer&#10;&#10;AI-generated content may be incorrect.">
            <a:extLst>
              <a:ext uri="{FF2B5EF4-FFF2-40B4-BE49-F238E27FC236}">
                <a16:creationId xmlns:a16="http://schemas.microsoft.com/office/drawing/2014/main" id="{EB9D0194-E20C-C33E-B386-4AC5026CA43B}"/>
              </a:ext>
            </a:extLst>
          </p:cNvPr>
          <p:cNvPicPr>
            <a:picLocks noChangeAspect="1"/>
          </p:cNvPicPr>
          <p:nvPr/>
        </p:nvPicPr>
        <p:blipFill>
          <a:blip r:embed="rId3"/>
          <a:stretch>
            <a:fillRect/>
          </a:stretch>
        </p:blipFill>
        <p:spPr>
          <a:xfrm>
            <a:off x="1084897" y="2241550"/>
            <a:ext cx="10455593" cy="2215214"/>
          </a:xfrm>
          <a:prstGeom prst="rect">
            <a:avLst/>
          </a:prstGeom>
        </p:spPr>
      </p:pic>
    </p:spTree>
    <p:extLst>
      <p:ext uri="{BB962C8B-B14F-4D97-AF65-F5344CB8AC3E}">
        <p14:creationId xmlns:p14="http://schemas.microsoft.com/office/powerpoint/2010/main" val="37786310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Luyện tập - Đánh giá</a:t>
            </a:r>
            <a:endParaRPr lang="en-US" sz="1600" dirty="0"/>
          </a:p>
        </p:txBody>
      </p:sp>
      <p:sp>
        <p:nvSpPr>
          <p:cNvPr id="8" name="Text 5"/>
          <p:cNvSpPr/>
          <p:nvPr/>
        </p:nvSpPr>
        <p:spPr>
          <a:xfrm>
            <a:off x="3447415" y="304483"/>
            <a:ext cx="5640070" cy="10128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04</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Phân tích biểu mẫu mẫu</a:t>
            </a:r>
            <a:endParaRPr lang="en-US" sz="1600" dirty="0"/>
          </a:p>
        </p:txBody>
      </p:sp>
      <p:sp>
        <p:nvSpPr>
          <p:cNvPr id="12" name="Shape 10"/>
          <p:cNvSpPr/>
          <p:nvPr/>
        </p:nvSpPr>
        <p:spPr>
          <a:xfrm>
            <a:off x="6379210" y="1307465"/>
            <a:ext cx="5444490" cy="2033270"/>
          </a:xfrm>
          <a:prstGeom prst="roundRect">
            <a:avLst/>
          </a:prstGeom>
          <a:solidFill>
            <a:srgbClr val="00B0F0"/>
          </a:solidFill>
          <a:ln w="28575">
            <a:solidFill>
              <a:srgbClr val="FFFFFF">
                <a:alpha val="0"/>
              </a:srgbClr>
            </a:solidFill>
            <a:prstDash val="solid"/>
          </a:ln>
        </p:spPr>
      </p:sp>
      <p:sp>
        <p:nvSpPr>
          <p:cNvPr id="13" name="Text 11"/>
          <p:cNvSpPr/>
          <p:nvPr/>
        </p:nvSpPr>
        <p:spPr>
          <a:xfrm>
            <a:off x="6379210" y="1307465"/>
            <a:ext cx="5444490"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6264910" y="1143000"/>
            <a:ext cx="5338445" cy="2033270"/>
          </a:xfrm>
          <a:prstGeom prst="roundRect">
            <a:avLst>
              <a:gd name="adj" fmla="val 14996"/>
            </a:avLst>
          </a:prstGeom>
          <a:solidFill>
            <a:srgbClr val="FFFFFF"/>
          </a:solidFill>
          <a:ln w="19050">
            <a:solidFill>
              <a:srgbClr val="000000"/>
            </a:solidFill>
            <a:prstDash val="solid"/>
          </a:ln>
        </p:spPr>
      </p:sp>
      <p:sp>
        <p:nvSpPr>
          <p:cNvPr id="15" name="Text 13"/>
          <p:cNvSpPr/>
          <p:nvPr/>
        </p:nvSpPr>
        <p:spPr>
          <a:xfrm>
            <a:off x="6264910" y="1143000"/>
            <a:ext cx="5338445"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440690" y="1270000"/>
            <a:ext cx="5444490" cy="2033270"/>
          </a:xfrm>
          <a:prstGeom prst="roundRect">
            <a:avLst/>
          </a:prstGeom>
          <a:solidFill>
            <a:srgbClr val="00B0F0"/>
          </a:solidFill>
          <a:ln w="28575">
            <a:solidFill>
              <a:srgbClr val="FFFFFF">
                <a:alpha val="0"/>
              </a:srgbClr>
            </a:solidFill>
            <a:prstDash val="solid"/>
          </a:ln>
        </p:spPr>
      </p:sp>
      <p:sp>
        <p:nvSpPr>
          <p:cNvPr id="17" name="Text 15"/>
          <p:cNvSpPr/>
          <p:nvPr/>
        </p:nvSpPr>
        <p:spPr>
          <a:xfrm>
            <a:off x="440690" y="1270000"/>
            <a:ext cx="5444490"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26390" y="1105535"/>
            <a:ext cx="5338445" cy="2033270"/>
          </a:xfrm>
          <a:prstGeom prst="roundRect">
            <a:avLst>
              <a:gd name="adj" fmla="val 14996"/>
            </a:avLst>
          </a:prstGeom>
          <a:solidFill>
            <a:srgbClr val="FFFFFF"/>
          </a:solidFill>
          <a:ln w="19050">
            <a:solidFill>
              <a:srgbClr val="000000"/>
            </a:solidFill>
            <a:prstDash val="solid"/>
          </a:ln>
        </p:spPr>
      </p:sp>
      <p:sp>
        <p:nvSpPr>
          <p:cNvPr id="19" name="Text 17"/>
          <p:cNvSpPr/>
          <p:nvPr/>
        </p:nvSpPr>
        <p:spPr>
          <a:xfrm>
            <a:off x="326390" y="1105535"/>
            <a:ext cx="5338445"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6429375" y="3967480"/>
            <a:ext cx="5444490" cy="2033270"/>
          </a:xfrm>
          <a:prstGeom prst="roundRect">
            <a:avLst/>
          </a:prstGeom>
          <a:solidFill>
            <a:srgbClr val="00B0F0"/>
          </a:solidFill>
          <a:ln w="28575">
            <a:solidFill>
              <a:srgbClr val="FFFFFF">
                <a:alpha val="0"/>
              </a:srgbClr>
            </a:solidFill>
            <a:prstDash val="solid"/>
          </a:ln>
        </p:spPr>
      </p:sp>
      <p:sp>
        <p:nvSpPr>
          <p:cNvPr id="21" name="Text 19"/>
          <p:cNvSpPr/>
          <p:nvPr/>
        </p:nvSpPr>
        <p:spPr>
          <a:xfrm>
            <a:off x="6429375" y="3967480"/>
            <a:ext cx="5444490"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20"/>
          <p:cNvSpPr/>
          <p:nvPr/>
        </p:nvSpPr>
        <p:spPr>
          <a:xfrm>
            <a:off x="6315075" y="3803015"/>
            <a:ext cx="5338445" cy="2033270"/>
          </a:xfrm>
          <a:prstGeom prst="roundRect">
            <a:avLst>
              <a:gd name="adj" fmla="val 14996"/>
            </a:avLst>
          </a:prstGeom>
          <a:solidFill>
            <a:srgbClr val="FFFFFF"/>
          </a:solidFill>
          <a:ln w="19050">
            <a:solidFill>
              <a:srgbClr val="000000"/>
            </a:solidFill>
            <a:prstDash val="solid"/>
          </a:ln>
        </p:spPr>
      </p:sp>
      <p:sp>
        <p:nvSpPr>
          <p:cNvPr id="23" name="Text 21"/>
          <p:cNvSpPr/>
          <p:nvPr/>
        </p:nvSpPr>
        <p:spPr>
          <a:xfrm>
            <a:off x="6315075" y="3803015"/>
            <a:ext cx="5338445"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2"/>
          <p:cNvSpPr/>
          <p:nvPr/>
        </p:nvSpPr>
        <p:spPr>
          <a:xfrm>
            <a:off x="490855" y="3930015"/>
            <a:ext cx="5444490" cy="2033270"/>
          </a:xfrm>
          <a:prstGeom prst="roundRect">
            <a:avLst/>
          </a:prstGeom>
          <a:solidFill>
            <a:srgbClr val="00B0F0"/>
          </a:solidFill>
          <a:ln w="28575">
            <a:solidFill>
              <a:srgbClr val="FFFFFF">
                <a:alpha val="0"/>
              </a:srgbClr>
            </a:solidFill>
            <a:prstDash val="solid"/>
          </a:ln>
        </p:spPr>
      </p:sp>
      <p:sp>
        <p:nvSpPr>
          <p:cNvPr id="25" name="Text 23"/>
          <p:cNvSpPr/>
          <p:nvPr/>
        </p:nvSpPr>
        <p:spPr>
          <a:xfrm>
            <a:off x="490855" y="3930015"/>
            <a:ext cx="5444490"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4"/>
          <p:cNvSpPr/>
          <p:nvPr/>
        </p:nvSpPr>
        <p:spPr>
          <a:xfrm>
            <a:off x="376555" y="3765550"/>
            <a:ext cx="5338445" cy="2033270"/>
          </a:xfrm>
          <a:prstGeom prst="roundRect">
            <a:avLst>
              <a:gd name="adj" fmla="val 14996"/>
            </a:avLst>
          </a:prstGeom>
          <a:solidFill>
            <a:srgbClr val="FFFFFF"/>
          </a:solidFill>
          <a:ln w="19050">
            <a:solidFill>
              <a:srgbClr val="000000"/>
            </a:solidFill>
            <a:prstDash val="solid"/>
          </a:ln>
        </p:spPr>
      </p:sp>
      <p:sp>
        <p:nvSpPr>
          <p:cNvPr id="27" name="Text 25"/>
          <p:cNvSpPr/>
          <p:nvPr/>
        </p:nvSpPr>
        <p:spPr>
          <a:xfrm>
            <a:off x="376555" y="3765550"/>
            <a:ext cx="5338445" cy="2033270"/>
          </a:xfrm>
          <a:prstGeom prst="rect">
            <a:avLst/>
          </a:prstGeom>
          <a:noFill/>
          <a:ln/>
        </p:spPr>
        <p:txBody>
          <a:bodyPr wrap="square" lIns="45720" tIns="91440" rIns="91440" bIns="45720" rtlCol="0" anchor="ctr"/>
          <a:lstStyle/>
          <a:p>
            <a:pPr>
              <a:lnSpc>
                <a:spcPct val="100000"/>
              </a:lnSpc>
            </a:pPr>
            <a:endParaRPr lang="en-US" sz="1600" dirty="0"/>
          </a:p>
        </p:txBody>
      </p:sp>
      <p:sp>
        <p:nvSpPr>
          <p:cNvPr id="28" name="Text 26"/>
          <p:cNvSpPr/>
          <p:nvPr/>
        </p:nvSpPr>
        <p:spPr>
          <a:xfrm>
            <a:off x="376353" y="1272127"/>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Quan sát biểu mẫu</a:t>
            </a:r>
            <a:endParaRPr lang="en-US" sz="1600" dirty="0"/>
          </a:p>
        </p:txBody>
      </p:sp>
      <p:sp>
        <p:nvSpPr>
          <p:cNvPr id="29" name="Text 27"/>
          <p:cNvSpPr/>
          <p:nvPr/>
        </p:nvSpPr>
        <p:spPr>
          <a:xfrm>
            <a:off x="376555" y="1765300"/>
            <a:ext cx="5161280" cy="137350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Quan sát biểu mẫu trong SGK Hình 27.2 và điền vào bảng nhận xét gồm 3 cột: Ưu điểm, Hạn chế và Đề xuất cải tiến.</a:t>
            </a:r>
            <a:endParaRPr lang="en-US" sz="1600" dirty="0"/>
          </a:p>
        </p:txBody>
      </p:sp>
      <p:sp>
        <p:nvSpPr>
          <p:cNvPr id="30" name="Text 28"/>
          <p:cNvSpPr/>
          <p:nvPr/>
        </p:nvSpPr>
        <p:spPr>
          <a:xfrm>
            <a:off x="426518" y="3932142"/>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Điền bảng nhận xét</a:t>
            </a:r>
            <a:endParaRPr lang="en-US" sz="1600" dirty="0"/>
          </a:p>
        </p:txBody>
      </p:sp>
      <p:sp>
        <p:nvSpPr>
          <p:cNvPr id="31" name="Text 29"/>
          <p:cNvSpPr/>
          <p:nvPr/>
        </p:nvSpPr>
        <p:spPr>
          <a:xfrm>
            <a:off x="426720" y="4425315"/>
            <a:ext cx="5161280" cy="137350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Ví dụ: Ưu điểm - biểu mẫu có bố cục rõ ràng, câu hỏi ngắn gọn; Hạn chế - thiếu hình minh họa, lựa chọn trả lời ít; Đề xuất - thêm 'Khác', thang điểm, icon.</a:t>
            </a:r>
            <a:endParaRPr lang="en-US" sz="1600" dirty="0"/>
          </a:p>
        </p:txBody>
      </p:sp>
      <p:sp>
        <p:nvSpPr>
          <p:cNvPr id="32" name="Text 30"/>
          <p:cNvSpPr/>
          <p:nvPr/>
        </p:nvSpPr>
        <p:spPr>
          <a:xfrm>
            <a:off x="6314873" y="1309592"/>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Mục đích của bài tập</a:t>
            </a:r>
            <a:endParaRPr lang="en-US" sz="1600" dirty="0"/>
          </a:p>
        </p:txBody>
      </p:sp>
      <p:sp>
        <p:nvSpPr>
          <p:cNvPr id="33" name="Text 31"/>
          <p:cNvSpPr/>
          <p:nvPr/>
        </p:nvSpPr>
        <p:spPr>
          <a:xfrm>
            <a:off x="6315075" y="1802765"/>
            <a:ext cx="5161280" cy="137350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Bài tập này giúp rèn luyện kỹ năng đánh giá và cải tiến thiết kế biểu mẫu, giúp các bạn hiểu rõ hơn về các tiêu chí của một biểu mẫu hiệu quả.</a:t>
            </a:r>
            <a:endParaRPr lang="en-US" sz="1600" dirty="0"/>
          </a:p>
        </p:txBody>
      </p:sp>
      <p:sp>
        <p:nvSpPr>
          <p:cNvPr id="34" name="Text 32"/>
          <p:cNvSpPr/>
          <p:nvPr/>
        </p:nvSpPr>
        <p:spPr>
          <a:xfrm>
            <a:off x="6365038" y="3969607"/>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Áp dụng kiến thức</a:t>
            </a:r>
            <a:endParaRPr lang="en-US" sz="1600" dirty="0"/>
          </a:p>
        </p:txBody>
      </p:sp>
      <p:sp>
        <p:nvSpPr>
          <p:cNvPr id="35" name="Text 33"/>
          <p:cNvSpPr/>
          <p:nvPr/>
        </p:nvSpPr>
        <p:spPr>
          <a:xfrm>
            <a:off x="6365240" y="4462780"/>
            <a:ext cx="5161280" cy="137350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Sau khi phân tích, các bạn sẽ áp dụng kiến thức này vào việc thiết kế biểu mẫu mới trong phần tiếp theo của bài học.</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87680" y="1357313"/>
            <a:ext cx="4829810" cy="4829810"/>
          </a:xfrm>
          <a:prstGeom prst="ellipse">
            <a:avLst/>
          </a:prstGeom>
          <a:solidFill>
            <a:srgbClr val="00B0F0"/>
          </a:solidFill>
          <a:ln/>
        </p:spPr>
      </p:sp>
      <p:sp>
        <p:nvSpPr>
          <p:cNvPr id="3" name="Text 1"/>
          <p:cNvSpPr/>
          <p:nvPr/>
        </p:nvSpPr>
        <p:spPr>
          <a:xfrm>
            <a:off x="487680" y="1357313"/>
            <a:ext cx="4829810" cy="482981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0"/>
            <a:ext cx="12192000" cy="680720"/>
          </a:xfrm>
          <a:prstGeom prst="rect">
            <a:avLst/>
          </a:prstGeom>
          <a:solidFill>
            <a:srgbClr val="00B0F0"/>
          </a:solidFill>
          <a:ln/>
        </p:spPr>
      </p:sp>
      <p:sp>
        <p:nvSpPr>
          <p:cNvPr id="5" name="Text 3"/>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2220595" y="129540"/>
            <a:ext cx="7731125" cy="447675"/>
          </a:xfrm>
          <a:prstGeom prst="roundRect">
            <a:avLst>
              <a:gd name="adj" fmla="val 50000"/>
            </a:avLst>
          </a:prstGeom>
          <a:solidFill>
            <a:srgbClr val="FFFFFF"/>
          </a:solidFill>
          <a:ln/>
        </p:spPr>
      </p:sp>
      <p:sp>
        <p:nvSpPr>
          <p:cNvPr id="7" name="Text 5"/>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6"/>
          <p:cNvSpPr/>
          <p:nvPr/>
        </p:nvSpPr>
        <p:spPr>
          <a:xfrm>
            <a:off x="11540490" y="202030"/>
            <a:ext cx="360045" cy="0"/>
          </a:xfrm>
          <a:prstGeom prst="line">
            <a:avLst/>
          </a:prstGeom>
          <a:noFill/>
          <a:ln w="38100">
            <a:solidFill>
              <a:srgbClr val="FFFFFF"/>
            </a:solidFill>
            <a:prstDash val="solid"/>
            <a:headEnd type="none"/>
            <a:tailEnd type="none"/>
          </a:ln>
        </p:spPr>
      </p:sp>
      <p:sp>
        <p:nvSpPr>
          <p:cNvPr id="9" name="Shape 7"/>
          <p:cNvSpPr/>
          <p:nvPr/>
        </p:nvSpPr>
        <p:spPr>
          <a:xfrm>
            <a:off x="11540490" y="340460"/>
            <a:ext cx="360045" cy="0"/>
          </a:xfrm>
          <a:prstGeom prst="line">
            <a:avLst/>
          </a:prstGeom>
          <a:noFill/>
          <a:ln w="38100">
            <a:solidFill>
              <a:srgbClr val="FFFFFF"/>
            </a:solidFill>
            <a:prstDash val="solid"/>
            <a:headEnd type="none"/>
            <a:tailEnd type="none"/>
          </a:ln>
        </p:spPr>
      </p:sp>
      <p:sp>
        <p:nvSpPr>
          <p:cNvPr id="10" name="Shape 8"/>
          <p:cNvSpPr/>
          <p:nvPr/>
        </p:nvSpPr>
        <p:spPr>
          <a:xfrm>
            <a:off x="11540490" y="478890"/>
            <a:ext cx="360045" cy="0"/>
          </a:xfrm>
          <a:prstGeom prst="line">
            <a:avLst/>
          </a:prstGeom>
          <a:noFill/>
          <a:ln w="38100">
            <a:solidFill>
              <a:srgbClr val="FFFFFF"/>
            </a:solidFill>
            <a:prstDash val="solid"/>
            <a:headEnd type="none"/>
            <a:tailEnd type="none"/>
          </a:ln>
        </p:spPr>
      </p:sp>
      <p:sp>
        <p:nvSpPr>
          <p:cNvPr id="11" name="Shape 9"/>
          <p:cNvSpPr/>
          <p:nvPr/>
        </p:nvSpPr>
        <p:spPr>
          <a:xfrm flipH="1">
            <a:off x="240030" y="154940"/>
            <a:ext cx="322580" cy="323850"/>
          </a:xfrm>
          <a:prstGeom prst="chevron">
            <a:avLst>
              <a:gd name="adj" fmla="val 69082"/>
            </a:avLst>
          </a:prstGeom>
          <a:solidFill>
            <a:srgbClr val="FFFFFF"/>
          </a:solidFill>
          <a:ln/>
        </p:spPr>
      </p:sp>
      <p:sp>
        <p:nvSpPr>
          <p:cNvPr id="12" name="Text 10"/>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1"/>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Chia sẻ nhận xét của nhóm</a:t>
            </a:r>
            <a:endParaRPr lang="en-US" sz="1600" dirty="0"/>
          </a:p>
        </p:txBody>
      </p:sp>
      <p:sp>
        <p:nvSpPr>
          <p:cNvPr id="14" name="Shape 12"/>
          <p:cNvSpPr/>
          <p:nvPr/>
        </p:nvSpPr>
        <p:spPr>
          <a:xfrm>
            <a:off x="6273800" y="1634490"/>
            <a:ext cx="4979035" cy="1048385"/>
          </a:xfrm>
          <a:prstGeom prst="roundRect">
            <a:avLst>
              <a:gd name="adj" fmla="val 9597"/>
            </a:avLst>
          </a:prstGeom>
          <a:solidFill>
            <a:srgbClr val="000000">
              <a:alpha val="0"/>
            </a:srgbClr>
          </a:solidFill>
          <a:ln w="25400">
            <a:solidFill>
              <a:srgbClr val="000000"/>
            </a:solidFill>
            <a:prstDash val="solid"/>
          </a:ln>
        </p:spPr>
      </p:sp>
      <p:sp>
        <p:nvSpPr>
          <p:cNvPr id="15" name="Text 13"/>
          <p:cNvSpPr/>
          <p:nvPr/>
        </p:nvSpPr>
        <p:spPr>
          <a:xfrm>
            <a:off x="6273800" y="1634490"/>
            <a:ext cx="4979035" cy="10483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6273800" y="2994025"/>
            <a:ext cx="4979035" cy="2672715"/>
          </a:xfrm>
          <a:prstGeom prst="roundRect">
            <a:avLst>
              <a:gd name="adj" fmla="val 5200"/>
            </a:avLst>
          </a:prstGeom>
          <a:solidFill>
            <a:srgbClr val="000000">
              <a:alpha val="0"/>
            </a:srgbClr>
          </a:solidFill>
          <a:ln w="25400">
            <a:solidFill>
              <a:srgbClr val="000000"/>
            </a:solidFill>
            <a:prstDash val="solid"/>
          </a:ln>
        </p:spPr>
      </p:sp>
      <p:sp>
        <p:nvSpPr>
          <p:cNvPr id="17" name="Text 15"/>
          <p:cNvSpPr/>
          <p:nvPr/>
        </p:nvSpPr>
        <p:spPr>
          <a:xfrm>
            <a:off x="6273800" y="2994025"/>
            <a:ext cx="4979035" cy="2672715"/>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0" descr="https://kimi-img.moonshot.cn/pub/slides/slides_tmpl/image/25-08-27-19:57:41-d2nf5d98bjvh7rlivsmg.png"/>
          <p:cNvPicPr>
            <a:picLocks noChangeAspect="1"/>
          </p:cNvPicPr>
          <p:nvPr/>
        </p:nvPicPr>
        <p:blipFill>
          <a:blip r:embed="rId3"/>
          <a:stretch>
            <a:fillRect/>
          </a:stretch>
        </p:blipFill>
        <p:spPr>
          <a:xfrm flipH="1">
            <a:off x="487680" y="1080770"/>
            <a:ext cx="4979670" cy="5382895"/>
          </a:xfrm>
          <a:prstGeom prst="rect">
            <a:avLst/>
          </a:prstGeom>
        </p:spPr>
      </p:pic>
      <p:sp>
        <p:nvSpPr>
          <p:cNvPr id="19" name="Shape 16"/>
          <p:cNvSpPr/>
          <p:nvPr/>
        </p:nvSpPr>
        <p:spPr>
          <a:xfrm>
            <a:off x="0" y="6620510"/>
            <a:ext cx="12192000" cy="237490"/>
          </a:xfrm>
          <a:prstGeom prst="rect">
            <a:avLst/>
          </a:prstGeom>
          <a:solidFill>
            <a:srgbClr val="00B0F0"/>
          </a:solidFill>
          <a:ln/>
        </p:spPr>
      </p:sp>
      <p:sp>
        <p:nvSpPr>
          <p:cNvPr id="20" name="Text 17"/>
          <p:cNvSpPr/>
          <p:nvPr/>
        </p:nvSpPr>
        <p:spPr>
          <a:xfrm>
            <a:off x="0" y="6620510"/>
            <a:ext cx="12192000" cy="2374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6455410" y="1791970"/>
            <a:ext cx="4537075" cy="680085"/>
          </a:xfrm>
          <a:prstGeom prst="rect">
            <a:avLst/>
          </a:prstGeom>
          <a:noFill/>
          <a:ln/>
        </p:spPr>
        <p:txBody>
          <a:bodyPr wrap="square" lIns="91440" tIns="45720" rIns="91440" bIns="45720" rtlCol="0" anchor="ctr"/>
          <a:lstStyle/>
          <a:p>
            <a:pPr algn="ctr">
              <a:lnSpc>
                <a:spcPct val="100000"/>
              </a:lnSpc>
            </a:pPr>
            <a:r>
              <a:rPr lang="en-US" sz="2400" b="1" dirty="0">
                <a:solidFill>
                  <a:srgbClr val="00B0F0"/>
                </a:solidFill>
                <a:latin typeface="MiSans" pitchFamily="34" charset="0"/>
                <a:ea typeface="MiSans" pitchFamily="34" charset="-122"/>
                <a:cs typeface="MiSans" pitchFamily="34" charset="-120"/>
              </a:rPr>
              <a:t>Chia sẻ và đối chiếu</a:t>
            </a:r>
            <a:endParaRPr lang="en-US" sz="1600" dirty="0"/>
          </a:p>
        </p:txBody>
      </p:sp>
      <p:sp>
        <p:nvSpPr>
          <p:cNvPr id="22" name="Text 19"/>
          <p:cNvSpPr/>
          <p:nvPr/>
        </p:nvSpPr>
        <p:spPr>
          <a:xfrm>
            <a:off x="6455410" y="3219450"/>
            <a:ext cx="4667250" cy="2221230"/>
          </a:xfrm>
          <a:prstGeom prst="rect">
            <a:avLst/>
          </a:prstGeom>
          <a:noFill/>
          <a:ln/>
        </p:spPr>
        <p:txBody>
          <a:bodyPr wrap="square" lIns="91440" tIns="45720" rIns="91440" bIns="45720" rtlCol="0" anchor="t"/>
          <a:lstStyle/>
          <a:p>
            <a:pPr>
              <a:lnSpc>
                <a:spcPct val="130000"/>
              </a:lnSpc>
            </a:pPr>
            <a:r>
              <a:rPr lang="en-US" sz="1800" dirty="0">
                <a:solidFill>
                  <a:srgbClr val="000000"/>
                </a:solidFill>
                <a:latin typeface="MiSans" pitchFamily="34" charset="0"/>
                <a:ea typeface="MiSans" pitchFamily="34" charset="-122"/>
                <a:cs typeface="MiSans" pitchFamily="34" charset="-120"/>
              </a:rPr>
              <a:t>Mỗi nhóm trình bày 3 ý chính trong bảng đã lập. Các nhóm khác bổ sung và đối chiếu. Giáo viên sẽ tổng hợp và đưa ra nhận xét chung về các biểu mẫu.</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Vận dụng sáng tạo</a:t>
            </a:r>
            <a:endParaRPr lang="en-US" sz="1600" dirty="0"/>
          </a:p>
        </p:txBody>
      </p:sp>
      <p:sp>
        <p:nvSpPr>
          <p:cNvPr id="8" name="Text 5"/>
          <p:cNvSpPr/>
          <p:nvPr/>
        </p:nvSpPr>
        <p:spPr>
          <a:xfrm>
            <a:off x="3447415" y="304483"/>
            <a:ext cx="5640070" cy="10128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05</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Tạo biểu mẫu mới theo chủ đề</a:t>
            </a:r>
            <a:endParaRPr lang="en-US" sz="1600" dirty="0"/>
          </a:p>
        </p:txBody>
      </p:sp>
      <p:sp>
        <p:nvSpPr>
          <p:cNvPr id="12" name="Shape 10"/>
          <p:cNvSpPr/>
          <p:nvPr/>
        </p:nvSpPr>
        <p:spPr>
          <a:xfrm>
            <a:off x="792480" y="3190240"/>
            <a:ext cx="2560955" cy="0"/>
          </a:xfrm>
          <a:prstGeom prst="line">
            <a:avLst/>
          </a:prstGeom>
          <a:noFill/>
          <a:ln w="38100">
            <a:solidFill>
              <a:srgbClr val="000000"/>
            </a:solidFill>
            <a:prstDash val="dash"/>
            <a:headEnd type="none"/>
            <a:tailEnd type="none"/>
          </a:ln>
        </p:spPr>
      </p:sp>
      <p:sp>
        <p:nvSpPr>
          <p:cNvPr id="13" name="Shape 11"/>
          <p:cNvSpPr/>
          <p:nvPr/>
        </p:nvSpPr>
        <p:spPr>
          <a:xfrm>
            <a:off x="8866505" y="3190240"/>
            <a:ext cx="2560955" cy="0"/>
          </a:xfrm>
          <a:prstGeom prst="line">
            <a:avLst/>
          </a:prstGeom>
          <a:noFill/>
          <a:ln w="38100">
            <a:solidFill>
              <a:srgbClr val="000000"/>
            </a:solidFill>
            <a:prstDash val="dash"/>
            <a:headEnd type="none"/>
            <a:tailEnd type="none"/>
          </a:ln>
        </p:spPr>
      </p:sp>
      <p:pic>
        <p:nvPicPr>
          <p:cNvPr id="14" name="Image 0" descr="https://kimi-img.moonshot.cn/pub/slides/slides_tmpl/image/25-08-27-19:57:41-d2nf5d98bjvh7rlivsmg.png"/>
          <p:cNvPicPr>
            <a:picLocks noChangeAspect="1"/>
          </p:cNvPicPr>
          <p:nvPr/>
        </p:nvPicPr>
        <p:blipFill>
          <a:blip r:embed="rId3"/>
          <a:stretch>
            <a:fillRect/>
          </a:stretch>
        </p:blipFill>
        <p:spPr>
          <a:xfrm>
            <a:off x="4135120" y="1385570"/>
            <a:ext cx="3836670" cy="4147820"/>
          </a:xfrm>
          <a:prstGeom prst="rect">
            <a:avLst/>
          </a:prstGeom>
        </p:spPr>
      </p:pic>
      <p:sp>
        <p:nvSpPr>
          <p:cNvPr id="15" name="Shape 12"/>
          <p:cNvSpPr/>
          <p:nvPr/>
        </p:nvSpPr>
        <p:spPr>
          <a:xfrm rot="10800000" flipV="1">
            <a:off x="1517942" y="1071315"/>
            <a:ext cx="875075" cy="876100"/>
          </a:xfrm>
          <a:prstGeom prst="ellipse">
            <a:avLst/>
          </a:prstGeom>
          <a:solidFill>
            <a:srgbClr val="00B0F0"/>
          </a:solidFill>
          <a:ln/>
        </p:spPr>
      </p:sp>
      <p:sp>
        <p:nvSpPr>
          <p:cNvPr id="16" name="Text 13"/>
          <p:cNvSpPr/>
          <p:nvPr/>
        </p:nvSpPr>
        <p:spPr>
          <a:xfrm rot="10800000">
            <a:off x="1517942" y="1071315"/>
            <a:ext cx="875075" cy="876100"/>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4"/>
          <p:cNvSpPr/>
          <p:nvPr/>
        </p:nvSpPr>
        <p:spPr>
          <a:xfrm rot="10800000" flipV="1">
            <a:off x="9699917" y="1084650"/>
            <a:ext cx="875075" cy="876100"/>
          </a:xfrm>
          <a:prstGeom prst="ellipse">
            <a:avLst/>
          </a:prstGeom>
          <a:solidFill>
            <a:srgbClr val="00B0F0"/>
          </a:solidFill>
          <a:ln/>
        </p:spPr>
      </p:sp>
      <p:sp>
        <p:nvSpPr>
          <p:cNvPr id="18" name="Text 15"/>
          <p:cNvSpPr/>
          <p:nvPr/>
        </p:nvSpPr>
        <p:spPr>
          <a:xfrm rot="10800000">
            <a:off x="9699917" y="1084650"/>
            <a:ext cx="875075" cy="876100"/>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6"/>
          <p:cNvSpPr/>
          <p:nvPr/>
        </p:nvSpPr>
        <p:spPr>
          <a:xfrm>
            <a:off x="0" y="6620510"/>
            <a:ext cx="12192000" cy="237490"/>
          </a:xfrm>
          <a:prstGeom prst="rect">
            <a:avLst/>
          </a:prstGeom>
          <a:solidFill>
            <a:srgbClr val="00B0F0"/>
          </a:solidFill>
          <a:ln/>
        </p:spPr>
      </p:sp>
      <p:sp>
        <p:nvSpPr>
          <p:cNvPr id="20" name="Text 17"/>
          <p:cNvSpPr/>
          <p:nvPr/>
        </p:nvSpPr>
        <p:spPr>
          <a:xfrm>
            <a:off x="0" y="6620510"/>
            <a:ext cx="12192000" cy="237490"/>
          </a:xfrm>
          <a:prstGeom prst="rect">
            <a:avLst/>
          </a:prstGeom>
          <a:noFill/>
          <a:ln/>
        </p:spPr>
        <p:txBody>
          <a:bodyPr wrap="square" lIns="45720" tIns="91440" rIns="91440" bIns="45720" rtlCol="0" anchor="ctr"/>
          <a:lstStyle/>
          <a:p>
            <a:pPr>
              <a:lnSpc>
                <a:spcPct val="100000"/>
              </a:lnSpc>
            </a:pPr>
            <a:endParaRPr lang="en-US" sz="1600" dirty="0"/>
          </a:p>
        </p:txBody>
      </p:sp>
      <p:sp>
        <p:nvSpPr>
          <p:cNvPr id="21" name="Text 18"/>
          <p:cNvSpPr/>
          <p:nvPr/>
        </p:nvSpPr>
        <p:spPr>
          <a:xfrm>
            <a:off x="1530985" y="1186815"/>
            <a:ext cx="862965" cy="56257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1</a:t>
            </a:r>
            <a:endParaRPr lang="en-US" sz="1600" dirty="0"/>
          </a:p>
        </p:txBody>
      </p:sp>
      <p:sp>
        <p:nvSpPr>
          <p:cNvPr id="22" name="Text 19"/>
          <p:cNvSpPr/>
          <p:nvPr/>
        </p:nvSpPr>
        <p:spPr>
          <a:xfrm>
            <a:off x="767715" y="2207260"/>
            <a:ext cx="2608580" cy="681355"/>
          </a:xfrm>
          <a:prstGeom prst="rect">
            <a:avLst/>
          </a:prstGeom>
          <a:noFill/>
          <a:ln/>
        </p:spPr>
        <p:txBody>
          <a:bodyPr wrap="square" lIns="91440" tIns="45720" rIns="91440" bIns="45720" rtlCol="0" anchor="t"/>
          <a:lstStyle/>
          <a:p>
            <a:pPr algn="ctr">
              <a:lnSpc>
                <a:spcPct val="100000"/>
              </a:lnSpc>
            </a:pPr>
            <a:r>
              <a:rPr lang="en-US" sz="2400" b="1" dirty="0">
                <a:solidFill>
                  <a:srgbClr val="00B0F0"/>
                </a:solidFill>
                <a:latin typeface="MiSans" pitchFamily="34" charset="0"/>
                <a:ea typeface="MiSans" pitchFamily="34" charset="-122"/>
                <a:cs typeface="MiSans" pitchFamily="34" charset="-120"/>
              </a:rPr>
              <a:t>Nhiệm vụ nhóm</a:t>
            </a:r>
            <a:endParaRPr lang="en-US" sz="1600" dirty="0"/>
          </a:p>
        </p:txBody>
      </p:sp>
      <p:sp>
        <p:nvSpPr>
          <p:cNvPr id="23" name="Text 20"/>
          <p:cNvSpPr/>
          <p:nvPr/>
        </p:nvSpPr>
        <p:spPr>
          <a:xfrm>
            <a:off x="679450" y="3291205"/>
            <a:ext cx="2787015" cy="2860675"/>
          </a:xfrm>
          <a:prstGeom prst="rect">
            <a:avLst/>
          </a:prstGeom>
          <a:noFill/>
          <a:ln/>
        </p:spPr>
        <p:txBody>
          <a:bodyPr wrap="square" lIns="91440" tIns="45720" rIns="91440" bIns="45720" rtlCol="0" anchor="t"/>
          <a:lstStyle/>
          <a:p>
            <a:pPr>
              <a:lnSpc>
                <a:spcPct val="130000"/>
              </a:lnSpc>
            </a:pPr>
            <a:r>
              <a:rPr lang="en-US" sz="1400" dirty="0">
                <a:solidFill>
                  <a:srgbClr val="595959"/>
                </a:solidFill>
                <a:latin typeface="MiSans" pitchFamily="34" charset="0"/>
                <a:ea typeface="MiSans" pitchFamily="34" charset="-122"/>
                <a:cs typeface="MiSans" pitchFamily="34" charset="-120"/>
              </a:rPr>
              <a:t>Nhiệm vụ của nhóm là thiết kế một biểu mẫu mới có tên 'Những bài ca đi cùng năm tháng' để thu thập ý kiến của người xem về các bài hát cách mạng và nội dung muốn bổ sung.</a:t>
            </a:r>
            <a:endParaRPr lang="en-US" sz="1600" dirty="0"/>
          </a:p>
        </p:txBody>
      </p:sp>
      <p:sp>
        <p:nvSpPr>
          <p:cNvPr id="24" name="Text 21"/>
          <p:cNvSpPr/>
          <p:nvPr/>
        </p:nvSpPr>
        <p:spPr>
          <a:xfrm>
            <a:off x="9712960" y="1200150"/>
            <a:ext cx="862965" cy="562570"/>
          </a:xfrm>
          <a:prstGeom prst="rect">
            <a:avLst/>
          </a:prstGeom>
          <a:noFill/>
          <a:ln/>
        </p:spPr>
        <p:txBody>
          <a:bodyPr wrap="square" lIns="91440" tIns="45720" rIns="91440" bIns="45720" rtlCol="0" anchor="t">
            <a:spAutoFit/>
          </a:bodyPr>
          <a:lstStyle/>
          <a:p>
            <a:pPr algn="ctr">
              <a:lnSpc>
                <a:spcPct val="100000"/>
              </a:lnSpc>
            </a:pPr>
            <a:r>
              <a:rPr lang="en-US" sz="3600" b="1" dirty="0">
                <a:solidFill>
                  <a:srgbClr val="FFFFFF"/>
                </a:solidFill>
                <a:latin typeface="MiSans" pitchFamily="34" charset="0"/>
                <a:ea typeface="MiSans" pitchFamily="34" charset="-122"/>
                <a:cs typeface="MiSans" pitchFamily="34" charset="-120"/>
              </a:rPr>
              <a:t>2</a:t>
            </a:r>
            <a:endParaRPr lang="en-US" sz="1600" dirty="0"/>
          </a:p>
        </p:txBody>
      </p:sp>
      <p:sp>
        <p:nvSpPr>
          <p:cNvPr id="25" name="Text 22"/>
          <p:cNvSpPr/>
          <p:nvPr/>
        </p:nvSpPr>
        <p:spPr>
          <a:xfrm>
            <a:off x="8865870" y="2207260"/>
            <a:ext cx="2562225" cy="681355"/>
          </a:xfrm>
          <a:prstGeom prst="rect">
            <a:avLst/>
          </a:prstGeom>
          <a:noFill/>
          <a:ln/>
        </p:spPr>
        <p:txBody>
          <a:bodyPr wrap="square" lIns="91440" tIns="45720" rIns="91440" bIns="45720" rtlCol="0" anchor="t"/>
          <a:lstStyle/>
          <a:p>
            <a:pPr algn="ctr">
              <a:lnSpc>
                <a:spcPct val="100000"/>
              </a:lnSpc>
            </a:pPr>
            <a:r>
              <a:rPr lang="en-US" sz="2400" b="1" dirty="0">
                <a:solidFill>
                  <a:srgbClr val="00B0F0"/>
                </a:solidFill>
                <a:latin typeface="MiSans" pitchFamily="34" charset="0"/>
                <a:ea typeface="MiSans" pitchFamily="34" charset="-122"/>
                <a:cs typeface="MiSans" pitchFamily="34" charset="-120"/>
              </a:rPr>
              <a:t>Câu hỏi trong biểu mẫu</a:t>
            </a:r>
            <a:endParaRPr lang="en-US" sz="1600" dirty="0"/>
          </a:p>
        </p:txBody>
      </p:sp>
      <p:sp>
        <p:nvSpPr>
          <p:cNvPr id="26" name="Text 23"/>
          <p:cNvSpPr/>
          <p:nvPr/>
        </p:nvSpPr>
        <p:spPr>
          <a:xfrm>
            <a:off x="8753475" y="3291205"/>
            <a:ext cx="2787015" cy="2361565"/>
          </a:xfrm>
          <a:prstGeom prst="rect">
            <a:avLst/>
          </a:prstGeom>
          <a:noFill/>
          <a:ln/>
        </p:spPr>
        <p:txBody>
          <a:bodyPr wrap="square" lIns="91440" tIns="45720" rIns="91440" bIns="45720" rtlCol="0" anchor="t"/>
          <a:lstStyle/>
          <a:p>
            <a:pPr>
              <a:lnSpc>
                <a:spcPct val="130000"/>
              </a:lnSpc>
            </a:pPr>
            <a:r>
              <a:rPr lang="en-US" sz="1400" dirty="0">
                <a:solidFill>
                  <a:srgbClr val="595959"/>
                </a:solidFill>
                <a:latin typeface="MiSans" pitchFamily="34" charset="0"/>
                <a:ea typeface="MiSans" pitchFamily="34" charset="-122"/>
                <a:cs typeface="MiSans" pitchFamily="34" charset="-120"/>
              </a:rPr>
              <a:t>Biểu mẫu sẽ gồm các câu hỏi như bài hát cách mạng yêu thích nhất, nội dung muốn bổ sung, và thang điểm hài lòng từ 1 đến 5. Mục tiêu là thu thập cảm nhận của người xem để cải thiện website âm nhạc của lớp.</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Nhúng biểu mẫu và hoàn thiện web</a:t>
            </a:r>
            <a:endParaRPr lang="en-US" sz="1600" dirty="0"/>
          </a:p>
        </p:txBody>
      </p:sp>
      <p:sp>
        <p:nvSpPr>
          <p:cNvPr id="12" name="Shape 10"/>
          <p:cNvSpPr/>
          <p:nvPr/>
        </p:nvSpPr>
        <p:spPr>
          <a:xfrm>
            <a:off x="7728585" y="3213735"/>
            <a:ext cx="3923030" cy="2591435"/>
          </a:xfrm>
          <a:prstGeom prst="roundRect">
            <a:avLst/>
          </a:prstGeom>
          <a:solidFill>
            <a:srgbClr val="00B0F0"/>
          </a:solidFill>
          <a:ln w="28575">
            <a:solidFill>
              <a:srgbClr val="FFFFFF">
                <a:alpha val="0"/>
              </a:srgbClr>
            </a:solidFill>
            <a:prstDash val="solid"/>
          </a:ln>
        </p:spPr>
      </p:sp>
      <p:sp>
        <p:nvSpPr>
          <p:cNvPr id="13" name="Text 11"/>
          <p:cNvSpPr/>
          <p:nvPr/>
        </p:nvSpPr>
        <p:spPr>
          <a:xfrm>
            <a:off x="7728585" y="3213735"/>
            <a:ext cx="3923030" cy="259143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7614285" y="3049270"/>
            <a:ext cx="3846195" cy="2591435"/>
          </a:xfrm>
          <a:prstGeom prst="roundRect">
            <a:avLst>
              <a:gd name="adj" fmla="val 14996"/>
            </a:avLst>
          </a:prstGeom>
          <a:solidFill>
            <a:srgbClr val="FFFFFF"/>
          </a:solidFill>
          <a:ln w="19050">
            <a:solidFill>
              <a:srgbClr val="000000"/>
            </a:solidFill>
            <a:prstDash val="solid"/>
          </a:ln>
        </p:spPr>
      </p:sp>
      <p:sp>
        <p:nvSpPr>
          <p:cNvPr id="15" name="Text 13"/>
          <p:cNvSpPr/>
          <p:nvPr/>
        </p:nvSpPr>
        <p:spPr>
          <a:xfrm>
            <a:off x="7614285" y="3049270"/>
            <a:ext cx="3846195" cy="259143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296920" y="3187065"/>
            <a:ext cx="3923030" cy="2591435"/>
          </a:xfrm>
          <a:prstGeom prst="roundRect">
            <a:avLst/>
          </a:prstGeom>
          <a:solidFill>
            <a:srgbClr val="00B0F0"/>
          </a:solidFill>
          <a:ln w="28575">
            <a:solidFill>
              <a:srgbClr val="FFFFFF">
                <a:alpha val="0"/>
              </a:srgbClr>
            </a:solidFill>
            <a:prstDash val="solid"/>
          </a:ln>
        </p:spPr>
      </p:sp>
      <p:sp>
        <p:nvSpPr>
          <p:cNvPr id="17" name="Text 15"/>
          <p:cNvSpPr/>
          <p:nvPr/>
        </p:nvSpPr>
        <p:spPr>
          <a:xfrm>
            <a:off x="3296920" y="3187065"/>
            <a:ext cx="3923030" cy="259143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182620" y="3022600"/>
            <a:ext cx="3846195" cy="2591435"/>
          </a:xfrm>
          <a:prstGeom prst="roundRect">
            <a:avLst>
              <a:gd name="adj" fmla="val 14996"/>
            </a:avLst>
          </a:prstGeom>
          <a:solidFill>
            <a:srgbClr val="FFFFFF"/>
          </a:solidFill>
          <a:ln w="19050">
            <a:solidFill>
              <a:srgbClr val="000000"/>
            </a:solidFill>
            <a:prstDash val="solid"/>
          </a:ln>
        </p:spPr>
      </p:sp>
      <p:sp>
        <p:nvSpPr>
          <p:cNvPr id="19" name="Text 17"/>
          <p:cNvSpPr/>
          <p:nvPr/>
        </p:nvSpPr>
        <p:spPr>
          <a:xfrm>
            <a:off x="3182620" y="3022600"/>
            <a:ext cx="3846195" cy="259143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523240" y="2232025"/>
            <a:ext cx="2063115" cy="3128010"/>
          </a:xfrm>
          <a:prstGeom prst="rect">
            <a:avLst/>
          </a:prstGeom>
          <a:solidFill>
            <a:srgbClr val="000000">
              <a:alpha val="0"/>
            </a:srgbClr>
          </a:solidFill>
          <a:ln w="28575">
            <a:solidFill>
              <a:srgbClr val="000000"/>
            </a:solidFill>
            <a:prstDash val="solid"/>
          </a:ln>
        </p:spPr>
      </p:sp>
      <p:sp>
        <p:nvSpPr>
          <p:cNvPr id="21" name="Text 19"/>
          <p:cNvSpPr/>
          <p:nvPr/>
        </p:nvSpPr>
        <p:spPr>
          <a:xfrm>
            <a:off x="523240" y="2232025"/>
            <a:ext cx="2063115" cy="3128010"/>
          </a:xfrm>
          <a:prstGeom prst="rect">
            <a:avLst/>
          </a:prstGeom>
          <a:noFill/>
          <a:ln/>
        </p:spPr>
        <p:txBody>
          <a:bodyPr wrap="square" lIns="45720" tIns="91440" rIns="91440" bIns="45720" rtlCol="0" anchor="ctr"/>
          <a:lstStyle/>
          <a:p>
            <a:pPr>
              <a:lnSpc>
                <a:spcPct val="100000"/>
              </a:lnSpc>
            </a:pPr>
            <a:endParaRPr lang="en-US" sz="1600" dirty="0"/>
          </a:p>
        </p:txBody>
      </p:sp>
      <p:pic>
        <p:nvPicPr>
          <p:cNvPr id="22" name="Image 0" descr="https://kimi-img.moonshot.cn/pub/slides/slides_tmpl/image/25-08-27-19:57:42-d2nf5dh8bjvh7rlivt00.png"/>
          <p:cNvPicPr>
            <a:picLocks noChangeAspect="1"/>
          </p:cNvPicPr>
          <p:nvPr/>
        </p:nvPicPr>
        <p:blipFill>
          <a:blip r:embed="rId3"/>
          <a:stretch>
            <a:fillRect/>
          </a:stretch>
        </p:blipFill>
        <p:spPr>
          <a:xfrm>
            <a:off x="408305" y="1727200"/>
            <a:ext cx="2603500" cy="3441700"/>
          </a:xfrm>
          <a:prstGeom prst="rect">
            <a:avLst/>
          </a:prstGeom>
        </p:spPr>
      </p:pic>
      <p:sp>
        <p:nvSpPr>
          <p:cNvPr id="23" name="Shape 20"/>
          <p:cNvSpPr/>
          <p:nvPr/>
        </p:nvSpPr>
        <p:spPr>
          <a:xfrm>
            <a:off x="3133090" y="1163320"/>
            <a:ext cx="85725" cy="343535"/>
          </a:xfrm>
          <a:prstGeom prst="rect">
            <a:avLst/>
          </a:prstGeom>
          <a:solidFill>
            <a:srgbClr val="00B0F0"/>
          </a:solidFill>
          <a:ln/>
        </p:spPr>
      </p:sp>
      <p:sp>
        <p:nvSpPr>
          <p:cNvPr id="24" name="Text 21"/>
          <p:cNvSpPr/>
          <p:nvPr/>
        </p:nvSpPr>
        <p:spPr>
          <a:xfrm>
            <a:off x="3133090" y="1163320"/>
            <a:ext cx="85725" cy="343535"/>
          </a:xfrm>
          <a:prstGeom prst="rect">
            <a:avLst/>
          </a:prstGeom>
          <a:noFill/>
          <a:ln/>
        </p:spPr>
        <p:txBody>
          <a:bodyPr wrap="square" lIns="45720" tIns="91440" rIns="91440" bIns="45720" rtlCol="0" anchor="ctr"/>
          <a:lstStyle/>
          <a:p>
            <a:pPr>
              <a:lnSpc>
                <a:spcPct val="100000"/>
              </a:lnSpc>
            </a:pPr>
            <a:endParaRPr lang="en-US" sz="1600" dirty="0"/>
          </a:p>
        </p:txBody>
      </p:sp>
      <p:sp>
        <p:nvSpPr>
          <p:cNvPr id="25" name="Text 22"/>
          <p:cNvSpPr/>
          <p:nvPr/>
        </p:nvSpPr>
        <p:spPr>
          <a:xfrm>
            <a:off x="3218498" y="1114534"/>
            <a:ext cx="4358640"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B0F0"/>
                </a:solidFill>
                <a:latin typeface="MiSans" pitchFamily="34" charset="0"/>
                <a:ea typeface="MiSans" pitchFamily="34" charset="-122"/>
                <a:cs typeface="MiSans" pitchFamily="34" charset="-120"/>
              </a:rPr>
              <a:t>Thực hiện nhúng biểu mẫu</a:t>
            </a:r>
            <a:endParaRPr lang="en-US" sz="1600" dirty="0"/>
          </a:p>
        </p:txBody>
      </p:sp>
      <p:sp>
        <p:nvSpPr>
          <p:cNvPr id="26" name="Text 23"/>
          <p:cNvSpPr/>
          <p:nvPr/>
        </p:nvSpPr>
        <p:spPr>
          <a:xfrm>
            <a:off x="3133090" y="1727200"/>
            <a:ext cx="8551545" cy="1143000"/>
          </a:xfrm>
          <a:prstGeom prst="rect">
            <a:avLst/>
          </a:prstGeom>
          <a:noFill/>
          <a:ln/>
        </p:spPr>
        <p:txBody>
          <a:bodyPr wrap="square" lIns="91440" tIns="45720" rIns="91440" bIns="4572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Thực hiện nhúng biểu mẫu mới vào trang web nhóm, điều chỉnh vị trí và màu nền để hài hòa với giao diện của trang web.</a:t>
            </a:r>
            <a:endParaRPr lang="en-US" sz="1600" dirty="0"/>
          </a:p>
        </p:txBody>
      </p:sp>
      <p:sp>
        <p:nvSpPr>
          <p:cNvPr id="27" name="Text 24"/>
          <p:cNvSpPr/>
          <p:nvPr/>
        </p:nvSpPr>
        <p:spPr>
          <a:xfrm>
            <a:off x="3232583" y="3189192"/>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Kiểm tra phản hồi</a:t>
            </a:r>
            <a:endParaRPr lang="en-US" sz="1600" dirty="0"/>
          </a:p>
        </p:txBody>
      </p:sp>
      <p:sp>
        <p:nvSpPr>
          <p:cNvPr id="28" name="Text 25"/>
          <p:cNvSpPr/>
          <p:nvPr/>
        </p:nvSpPr>
        <p:spPr>
          <a:xfrm>
            <a:off x="3232583" y="3682365"/>
            <a:ext cx="3662680" cy="1841500"/>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Gửi thử 2-3 phản hồi để kiểm tra xem dữ liệu có được ghi nhận trong Google Sheets không. Lưu ý kiểm tra quyền chia sẻ của biểu mẫu để đảm bảo người dùng có thể dễ dàng gửi phản hồi.</a:t>
            </a:r>
            <a:endParaRPr lang="en-US" sz="1600" dirty="0"/>
          </a:p>
        </p:txBody>
      </p:sp>
      <p:sp>
        <p:nvSpPr>
          <p:cNvPr id="29" name="Text 26"/>
          <p:cNvSpPr/>
          <p:nvPr/>
        </p:nvSpPr>
        <p:spPr>
          <a:xfrm>
            <a:off x="7664248" y="3215862"/>
            <a:ext cx="3662680" cy="303411"/>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Kiểm tra và hoàn thiện</a:t>
            </a:r>
            <a:endParaRPr lang="en-US" sz="1600" dirty="0"/>
          </a:p>
        </p:txBody>
      </p:sp>
      <p:sp>
        <p:nvSpPr>
          <p:cNvPr id="30" name="Text 27"/>
          <p:cNvSpPr/>
          <p:nvPr/>
        </p:nvSpPr>
        <p:spPr>
          <a:xfrm>
            <a:off x="7664248" y="3709035"/>
            <a:ext cx="3662680" cy="1841500"/>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Kiểm tra lại toàn bộ trang web để đảm bảo biểu mẫu hiển thị đúng và hoạt động bình thường. Hoàn thiện trang web trước khi chuyển sang phần tiếp theo của bài học.</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Tổng kết &amp; Nhiệm vụ về nhà</a:t>
            </a:r>
            <a:endParaRPr lang="en-US" sz="1600" dirty="0"/>
          </a:p>
        </p:txBody>
      </p:sp>
      <p:sp>
        <p:nvSpPr>
          <p:cNvPr id="12" name="Shape 10"/>
          <p:cNvSpPr/>
          <p:nvPr/>
        </p:nvSpPr>
        <p:spPr>
          <a:xfrm>
            <a:off x="443230" y="1108710"/>
            <a:ext cx="11457305" cy="2591435"/>
          </a:xfrm>
          <a:prstGeom prst="roundRect">
            <a:avLst>
              <a:gd name="adj" fmla="val 6120"/>
            </a:avLst>
          </a:prstGeom>
          <a:solidFill>
            <a:srgbClr val="000000">
              <a:alpha val="0"/>
            </a:srgbClr>
          </a:solidFill>
          <a:ln w="28575">
            <a:solidFill>
              <a:srgbClr val="00B0F0"/>
            </a:solidFill>
            <a:prstDash val="solid"/>
          </a:ln>
        </p:spPr>
      </p:sp>
      <p:sp>
        <p:nvSpPr>
          <p:cNvPr id="13" name="Text 11"/>
          <p:cNvSpPr/>
          <p:nvPr/>
        </p:nvSpPr>
        <p:spPr>
          <a:xfrm>
            <a:off x="443230" y="1108710"/>
            <a:ext cx="11457305" cy="2591435"/>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08-27-19:57:42-d2nf5dh8bjvh7rlivsqg.png"/>
          <p:cNvPicPr>
            <a:picLocks noChangeAspect="1"/>
          </p:cNvPicPr>
          <p:nvPr/>
        </p:nvPicPr>
        <p:blipFill>
          <a:blip r:embed="rId3"/>
          <a:stretch>
            <a:fillRect/>
          </a:stretch>
        </p:blipFill>
        <p:spPr>
          <a:xfrm>
            <a:off x="4406900" y="1736090"/>
            <a:ext cx="3264535" cy="1697355"/>
          </a:xfrm>
          <a:prstGeom prst="rect">
            <a:avLst/>
          </a:prstGeom>
        </p:spPr>
      </p:pic>
      <p:pic>
        <p:nvPicPr>
          <p:cNvPr id="15" name="Image 1" descr="https://kimi-img.moonshot.cn/pub/slides/slides_tmpl/image/25-08-27-19:57:42-d2nf5dh8bjvh7rlivsr0.png"/>
          <p:cNvPicPr>
            <a:picLocks noChangeAspect="1"/>
          </p:cNvPicPr>
          <p:nvPr/>
        </p:nvPicPr>
        <p:blipFill>
          <a:blip r:embed="rId4"/>
          <a:stretch>
            <a:fillRect/>
          </a:stretch>
        </p:blipFill>
        <p:spPr>
          <a:xfrm>
            <a:off x="4423410" y="4405630"/>
            <a:ext cx="3231515" cy="1967230"/>
          </a:xfrm>
          <a:prstGeom prst="rect">
            <a:avLst/>
          </a:prstGeom>
        </p:spPr>
      </p:pic>
      <p:sp>
        <p:nvSpPr>
          <p:cNvPr id="16" name="Shape 12"/>
          <p:cNvSpPr/>
          <p:nvPr/>
        </p:nvSpPr>
        <p:spPr>
          <a:xfrm>
            <a:off x="443230" y="3977005"/>
            <a:ext cx="11457305" cy="2591435"/>
          </a:xfrm>
          <a:prstGeom prst="roundRect">
            <a:avLst>
              <a:gd name="adj" fmla="val 6120"/>
            </a:avLst>
          </a:prstGeom>
          <a:solidFill>
            <a:srgbClr val="000000">
              <a:alpha val="0"/>
            </a:srgbClr>
          </a:solidFill>
          <a:ln w="28575">
            <a:solidFill>
              <a:srgbClr val="00B0F0"/>
            </a:solidFill>
            <a:prstDash val="solid"/>
          </a:ln>
        </p:spPr>
      </p:sp>
      <p:sp>
        <p:nvSpPr>
          <p:cNvPr id="17" name="Text 13"/>
          <p:cNvSpPr/>
          <p:nvPr/>
        </p:nvSpPr>
        <p:spPr>
          <a:xfrm>
            <a:off x="443230" y="3977005"/>
            <a:ext cx="11457305" cy="259143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511810" y="1305560"/>
            <a:ext cx="3767455" cy="460375"/>
          </a:xfrm>
          <a:prstGeom prst="roundRect">
            <a:avLst>
              <a:gd name="adj" fmla="val 45340"/>
            </a:avLst>
          </a:prstGeom>
          <a:solidFill>
            <a:srgbClr val="00B0F0"/>
          </a:solidFill>
          <a:ln/>
        </p:spPr>
      </p:sp>
      <p:sp>
        <p:nvSpPr>
          <p:cNvPr id="19" name="Text 15"/>
          <p:cNvSpPr/>
          <p:nvPr/>
        </p:nvSpPr>
        <p:spPr>
          <a:xfrm>
            <a:off x="511810" y="1305560"/>
            <a:ext cx="3767455" cy="460375"/>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a:off x="511810" y="4176395"/>
            <a:ext cx="3767455" cy="460375"/>
          </a:xfrm>
          <a:prstGeom prst="roundRect">
            <a:avLst>
              <a:gd name="adj" fmla="val 45340"/>
            </a:avLst>
          </a:prstGeom>
          <a:solidFill>
            <a:srgbClr val="00B0F0"/>
          </a:solidFill>
          <a:ln/>
        </p:spPr>
      </p:sp>
      <p:sp>
        <p:nvSpPr>
          <p:cNvPr id="21" name="Text 17"/>
          <p:cNvSpPr/>
          <p:nvPr/>
        </p:nvSpPr>
        <p:spPr>
          <a:xfrm>
            <a:off x="511810" y="4176395"/>
            <a:ext cx="3767455" cy="46037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7836535" y="1305560"/>
            <a:ext cx="3767455" cy="460375"/>
          </a:xfrm>
          <a:prstGeom prst="roundRect">
            <a:avLst>
              <a:gd name="adj" fmla="val 45340"/>
            </a:avLst>
          </a:prstGeom>
          <a:solidFill>
            <a:srgbClr val="00B0F0"/>
          </a:solidFill>
          <a:ln/>
        </p:spPr>
      </p:sp>
      <p:sp>
        <p:nvSpPr>
          <p:cNvPr id="23" name="Text 19"/>
          <p:cNvSpPr/>
          <p:nvPr/>
        </p:nvSpPr>
        <p:spPr>
          <a:xfrm>
            <a:off x="7836535" y="1305560"/>
            <a:ext cx="3767455" cy="460375"/>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0"/>
          <p:cNvSpPr/>
          <p:nvPr/>
        </p:nvSpPr>
        <p:spPr>
          <a:xfrm>
            <a:off x="7836535" y="4176395"/>
            <a:ext cx="3767455" cy="460375"/>
          </a:xfrm>
          <a:prstGeom prst="roundRect">
            <a:avLst>
              <a:gd name="adj" fmla="val 45340"/>
            </a:avLst>
          </a:prstGeom>
          <a:solidFill>
            <a:srgbClr val="00B0F0"/>
          </a:solidFill>
          <a:ln/>
        </p:spPr>
      </p:sp>
      <p:sp>
        <p:nvSpPr>
          <p:cNvPr id="25" name="Text 21"/>
          <p:cNvSpPr/>
          <p:nvPr/>
        </p:nvSpPr>
        <p:spPr>
          <a:xfrm>
            <a:off x="7836535" y="4176395"/>
            <a:ext cx="3767455" cy="46037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Text 22"/>
          <p:cNvSpPr/>
          <p:nvPr/>
        </p:nvSpPr>
        <p:spPr>
          <a:xfrm>
            <a:off x="579120" y="1366629"/>
            <a:ext cx="3662680" cy="303411"/>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Ôn lại kiến thức</a:t>
            </a:r>
            <a:endParaRPr lang="en-US" sz="1600" dirty="0"/>
          </a:p>
        </p:txBody>
      </p:sp>
      <p:sp>
        <p:nvSpPr>
          <p:cNvPr id="27" name="Text 23"/>
          <p:cNvSpPr/>
          <p:nvPr/>
        </p:nvSpPr>
        <p:spPr>
          <a:xfrm>
            <a:off x="511810" y="1969135"/>
            <a:ext cx="3845560" cy="149288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Ôn lại kiến thức đã học: nhúng Google Forms vào website, xem phản hồi, phân tích Google Sheets, và các tiêu chí của một biểu mẫu hiệu quả.</a:t>
            </a:r>
            <a:endParaRPr lang="en-US" sz="1600" dirty="0"/>
          </a:p>
        </p:txBody>
      </p:sp>
      <p:sp>
        <p:nvSpPr>
          <p:cNvPr id="28" name="Text 24"/>
          <p:cNvSpPr/>
          <p:nvPr/>
        </p:nvSpPr>
        <p:spPr>
          <a:xfrm>
            <a:off x="579120" y="4237464"/>
            <a:ext cx="3662680" cy="303411"/>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Nhận xét tiến độ</a:t>
            </a:r>
            <a:endParaRPr lang="en-US" sz="1600" dirty="0"/>
          </a:p>
        </p:txBody>
      </p:sp>
      <p:sp>
        <p:nvSpPr>
          <p:cNvPr id="29" name="Text 25"/>
          <p:cNvSpPr/>
          <p:nvPr/>
        </p:nvSpPr>
        <p:spPr>
          <a:xfrm>
            <a:off x="511810" y="4839970"/>
            <a:ext cx="3845560" cy="149288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Giáo viên sẽ nhận xét về tiến độ của các nhóm trong bài học và đưa ra lời khuyên để các nhóm tiếp tục cải thiện.</a:t>
            </a:r>
            <a:endParaRPr lang="en-US" sz="1600" dirty="0"/>
          </a:p>
        </p:txBody>
      </p:sp>
      <p:sp>
        <p:nvSpPr>
          <p:cNvPr id="30" name="Text 26"/>
          <p:cNvSpPr/>
          <p:nvPr/>
        </p:nvSpPr>
        <p:spPr>
          <a:xfrm>
            <a:off x="7903845" y="1366629"/>
            <a:ext cx="3662680" cy="303411"/>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Nhiệm vụ về nhà</a:t>
            </a:r>
            <a:endParaRPr lang="en-US" sz="1600" dirty="0"/>
          </a:p>
        </p:txBody>
      </p:sp>
      <p:sp>
        <p:nvSpPr>
          <p:cNvPr id="31" name="Text 27"/>
          <p:cNvSpPr/>
          <p:nvPr/>
        </p:nvSpPr>
        <p:spPr>
          <a:xfrm>
            <a:off x="7836535" y="1969135"/>
            <a:ext cx="3845560" cy="149288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Về nhà, các nhóm cần hoàn thiện lại trang web, kiểm tra dữ liệu phản hồi, và chuẩn bị cho Bài 28: Xuất bản và chia sẻ trang web.</a:t>
            </a:r>
            <a:endParaRPr lang="en-US" sz="1600" dirty="0"/>
          </a:p>
        </p:txBody>
      </p:sp>
      <p:sp>
        <p:nvSpPr>
          <p:cNvPr id="32" name="Text 28"/>
          <p:cNvSpPr/>
          <p:nvPr/>
        </p:nvSpPr>
        <p:spPr>
          <a:xfrm>
            <a:off x="7903845" y="4237464"/>
            <a:ext cx="3662680" cy="303411"/>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FFFFFF"/>
                </a:solidFill>
                <a:latin typeface="MiSans" pitchFamily="34" charset="0"/>
                <a:ea typeface="MiSans" pitchFamily="34" charset="-122"/>
                <a:cs typeface="MiSans" pitchFamily="34" charset="-120"/>
              </a:rPr>
              <a:t>Khuyến khích quảng bá</a:t>
            </a:r>
            <a:endParaRPr lang="en-US" sz="1600" dirty="0"/>
          </a:p>
        </p:txBody>
      </p:sp>
      <p:sp>
        <p:nvSpPr>
          <p:cNvPr id="33" name="Text 29"/>
          <p:cNvSpPr/>
          <p:nvPr/>
        </p:nvSpPr>
        <p:spPr>
          <a:xfrm>
            <a:off x="7836535" y="4839970"/>
            <a:ext cx="3845560" cy="1492885"/>
          </a:xfrm>
          <a:prstGeom prst="rect">
            <a:avLst/>
          </a:prstGeom>
          <a:noFill/>
          <a:ln/>
        </p:spPr>
        <p:txBody>
          <a:bodyPr wrap="square" lIns="91440" tIns="45720" rIns="91440" bIns="45720" rtlCol="0" anchor="t"/>
          <a:lstStyle/>
          <a:p>
            <a:pPr>
              <a:lnSpc>
                <a:spcPct val="130000"/>
              </a:lnSpc>
            </a:pPr>
            <a:r>
              <a:rPr lang="en-US" sz="1400" dirty="0">
                <a:solidFill>
                  <a:srgbClr val="000000"/>
                </a:solidFill>
                <a:latin typeface="MiSans" pitchFamily="34" charset="0"/>
                <a:ea typeface="MiSans" pitchFamily="34" charset="-122"/>
                <a:cs typeface="MiSans" pitchFamily="34" charset="-120"/>
              </a:rPr>
              <a:t>Khuyến khích các nhóm quảng bá link website để thu thập thêm ý kiến của người dùng, giúp website ngày càng hoàn thiện hơn.</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368155" y="6143625"/>
            <a:ext cx="2667000" cy="511175"/>
          </a:xfrm>
          <a:prstGeom prst="roundRect">
            <a:avLst>
              <a:gd name="adj" fmla="val 50000"/>
            </a:avLst>
          </a:prstGeom>
          <a:solidFill>
            <a:srgbClr val="00B0F0"/>
          </a:solidFill>
          <a:ln/>
        </p:spPr>
      </p:sp>
      <p:sp>
        <p:nvSpPr>
          <p:cNvPr id="3" name="Text 1"/>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9368155" y="5563870"/>
            <a:ext cx="2667000" cy="511175"/>
          </a:xfrm>
          <a:prstGeom prst="roundRect">
            <a:avLst>
              <a:gd name="adj" fmla="val 50000"/>
            </a:avLst>
          </a:prstGeom>
          <a:solidFill>
            <a:srgbClr val="00B0F0"/>
          </a:solidFill>
          <a:ln/>
        </p:spPr>
      </p:sp>
      <p:sp>
        <p:nvSpPr>
          <p:cNvPr id="5" name="Text 3"/>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p:cNvSpPr/>
          <p:nvPr/>
        </p:nvSpPr>
        <p:spPr>
          <a:xfrm>
            <a:off x="291465" y="202565"/>
            <a:ext cx="337185" cy="337185"/>
          </a:xfrm>
          <a:prstGeom prst="ellipse">
            <a:avLst/>
          </a:prstGeom>
          <a:solidFill>
            <a:srgbClr val="FFFFFF"/>
          </a:solidFill>
          <a:ln w="19050">
            <a:solidFill>
              <a:srgbClr val="00B0F0"/>
            </a:solidFill>
            <a:prstDash val="solid"/>
          </a:ln>
        </p:spPr>
      </p:sp>
      <p:sp>
        <p:nvSpPr>
          <p:cNvPr id="8" name="Text 6"/>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251585" y="202565"/>
            <a:ext cx="337185" cy="337185"/>
          </a:xfrm>
          <a:prstGeom prst="ellipse">
            <a:avLst/>
          </a:prstGeom>
          <a:solidFill>
            <a:srgbClr val="FFFFFF"/>
          </a:solidFill>
          <a:ln w="19050">
            <a:solidFill>
              <a:srgbClr val="00B0F0"/>
            </a:solidFill>
            <a:prstDash val="solid"/>
          </a:ln>
        </p:spPr>
      </p:sp>
      <p:sp>
        <p:nvSpPr>
          <p:cNvPr id="10" name="Text 8"/>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771525" y="202565"/>
            <a:ext cx="337185" cy="337185"/>
          </a:xfrm>
          <a:prstGeom prst="ellipse">
            <a:avLst/>
          </a:prstGeom>
          <a:solidFill>
            <a:srgbClr val="00B0F0"/>
          </a:solidFill>
          <a:ln w="19050">
            <a:solidFill>
              <a:srgbClr val="FFFFFF"/>
            </a:solidFill>
            <a:prstDash val="solid"/>
          </a:ln>
        </p:spPr>
      </p:sp>
      <p:sp>
        <p:nvSpPr>
          <p:cNvPr id="12" name="Text 10"/>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731645" y="202565"/>
            <a:ext cx="337185" cy="337185"/>
          </a:xfrm>
          <a:prstGeom prst="ellipse">
            <a:avLst/>
          </a:prstGeom>
          <a:solidFill>
            <a:srgbClr val="00B0F0"/>
          </a:solidFill>
          <a:ln w="19050">
            <a:solidFill>
              <a:srgbClr val="FFFFFF"/>
            </a:solidFill>
            <a:prstDash val="solid"/>
          </a:ln>
        </p:spPr>
      </p:sp>
      <p:sp>
        <p:nvSpPr>
          <p:cNvPr id="14" name="Text 12"/>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701165" y="1215390"/>
            <a:ext cx="8762365" cy="1905635"/>
          </a:xfrm>
          <a:prstGeom prst="rect">
            <a:avLst/>
          </a:prstGeom>
          <a:solidFill>
            <a:srgbClr val="000000">
              <a:alpha val="0"/>
            </a:srgbClr>
          </a:solidFill>
          <a:ln w="57150">
            <a:solidFill>
              <a:srgbClr val="00B0F0"/>
            </a:solidFill>
            <a:prstDash val="solid"/>
          </a:ln>
        </p:spPr>
      </p:sp>
      <p:sp>
        <p:nvSpPr>
          <p:cNvPr id="16" name="Text 14"/>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p:cNvPicPr>
            <a:picLocks noChangeAspect="1"/>
          </p:cNvPicPr>
          <p:nvPr/>
        </p:nvPicPr>
        <p:blipFill>
          <a:blip r:embed="rId3"/>
          <a:srcRect b="42278"/>
          <a:stretch/>
        </p:blipFill>
        <p:spPr>
          <a:xfrm>
            <a:off x="2338070" y="2733675"/>
            <a:ext cx="7030085" cy="4124325"/>
          </a:xfrm>
          <a:prstGeom prst="rect">
            <a:avLst/>
          </a:prstGeom>
        </p:spPr>
      </p:pic>
      <p:sp>
        <p:nvSpPr>
          <p:cNvPr id="18" name="Text 15"/>
          <p:cNvSpPr/>
          <p:nvPr/>
        </p:nvSpPr>
        <p:spPr>
          <a:xfrm>
            <a:off x="9415780" y="5588635"/>
            <a:ext cx="2619375" cy="55499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Kimi AI</a:t>
            </a:r>
            <a:endParaRPr lang="en-US" sz="1600" dirty="0"/>
          </a:p>
        </p:txBody>
      </p:sp>
      <p:sp>
        <p:nvSpPr>
          <p:cNvPr id="19" name="Text 16"/>
          <p:cNvSpPr/>
          <p:nvPr/>
        </p:nvSpPr>
        <p:spPr>
          <a:xfrm>
            <a:off x="9415780" y="6151880"/>
            <a:ext cx="2619375" cy="55499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2025/01/01</a:t>
            </a:r>
            <a:endParaRPr lang="en-US" sz="1600" dirty="0"/>
          </a:p>
        </p:txBody>
      </p:sp>
      <p:sp>
        <p:nvSpPr>
          <p:cNvPr id="20" name="Shape 17"/>
          <p:cNvSpPr/>
          <p:nvPr/>
        </p:nvSpPr>
        <p:spPr>
          <a:xfrm>
            <a:off x="291465" y="6075045"/>
            <a:ext cx="607496" cy="0"/>
          </a:xfrm>
          <a:prstGeom prst="line">
            <a:avLst/>
          </a:prstGeom>
          <a:noFill/>
          <a:ln w="57150">
            <a:solidFill>
              <a:srgbClr val="00B0F0"/>
            </a:solidFill>
            <a:prstDash val="solid"/>
            <a:headEnd type="none"/>
            <a:tailEnd type="none"/>
          </a:ln>
        </p:spPr>
      </p:sp>
      <p:sp>
        <p:nvSpPr>
          <p:cNvPr id="21" name="Shape 18"/>
          <p:cNvSpPr/>
          <p:nvPr/>
        </p:nvSpPr>
        <p:spPr>
          <a:xfrm>
            <a:off x="291465" y="6308725"/>
            <a:ext cx="607496" cy="0"/>
          </a:xfrm>
          <a:prstGeom prst="line">
            <a:avLst/>
          </a:prstGeom>
          <a:noFill/>
          <a:ln w="57150">
            <a:solidFill>
              <a:srgbClr val="00B0F0"/>
            </a:solidFill>
            <a:prstDash val="solid"/>
            <a:headEnd type="none"/>
            <a:tailEnd type="none"/>
          </a:ln>
        </p:spPr>
      </p:sp>
      <p:sp>
        <p:nvSpPr>
          <p:cNvPr id="22" name="Shape 19"/>
          <p:cNvSpPr/>
          <p:nvPr/>
        </p:nvSpPr>
        <p:spPr>
          <a:xfrm>
            <a:off x="291465" y="6542405"/>
            <a:ext cx="607496" cy="0"/>
          </a:xfrm>
          <a:prstGeom prst="line">
            <a:avLst/>
          </a:prstGeom>
          <a:noFill/>
          <a:ln w="57150">
            <a:solidFill>
              <a:srgbClr val="00B0F0"/>
            </a:solidFill>
            <a:prstDash val="solid"/>
            <a:headEnd type="none"/>
            <a:tailEnd type="none"/>
          </a:ln>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4998383"/>
            <a:ext cx="8643620" cy="923330"/>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KHỞI ĐỘNG</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509905" y="1094105"/>
            <a:ext cx="85725" cy="343535"/>
          </a:xfrm>
          <a:prstGeom prst="rect">
            <a:avLst/>
          </a:prstGeom>
          <a:solidFill>
            <a:srgbClr val="00B0F0"/>
          </a:solidFill>
          <a:ln/>
        </p:spPr>
      </p:sp>
      <p:sp>
        <p:nvSpPr>
          <p:cNvPr id="13" name="Text 11"/>
          <p:cNvSpPr/>
          <p:nvPr/>
        </p:nvSpPr>
        <p:spPr>
          <a:xfrm>
            <a:off x="615315" y="1042383"/>
            <a:ext cx="85725" cy="3435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3-d2nf5dp8bjvh7rlivt10.png"/>
          <p:cNvPicPr>
            <a:picLocks noChangeAspect="1"/>
          </p:cNvPicPr>
          <p:nvPr/>
        </p:nvPicPr>
        <p:blipFill>
          <a:blip r:embed="rId3"/>
          <a:stretch>
            <a:fillRect/>
          </a:stretch>
        </p:blipFill>
        <p:spPr>
          <a:xfrm>
            <a:off x="9371330" y="1852930"/>
            <a:ext cx="2673985" cy="3923030"/>
          </a:xfrm>
          <a:prstGeom prst="rect">
            <a:avLst/>
          </a:prstGeom>
        </p:spPr>
      </p:pic>
      <p:sp>
        <p:nvSpPr>
          <p:cNvPr id="22" name="Text 19"/>
          <p:cNvSpPr/>
          <p:nvPr/>
        </p:nvSpPr>
        <p:spPr>
          <a:xfrm>
            <a:off x="658177" y="1037749"/>
            <a:ext cx="4358640"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B0F0"/>
                </a:solidFill>
                <a:latin typeface="MiSans" pitchFamily="34" charset="0"/>
                <a:ea typeface="MiSans" pitchFamily="34" charset="-122"/>
                <a:cs typeface="MiSans" pitchFamily="34" charset="-120"/>
              </a:rPr>
              <a:t>Tình huống khởi động</a:t>
            </a:r>
            <a:endParaRPr lang="en-US" sz="1600" dirty="0"/>
          </a:p>
        </p:txBody>
      </p:sp>
      <p:sp>
        <p:nvSpPr>
          <p:cNvPr id="23" name="Text 20"/>
          <p:cNvSpPr/>
          <p:nvPr/>
        </p:nvSpPr>
        <p:spPr>
          <a:xfrm>
            <a:off x="763711" y="3088174"/>
            <a:ext cx="8551545" cy="1143000"/>
          </a:xfrm>
          <a:prstGeom prst="rect">
            <a:avLst/>
          </a:prstGeom>
          <a:noFill/>
          <a:ln/>
        </p:spPr>
        <p:txBody>
          <a:bodyPr wrap="square" lIns="91440" tIns="45720" rIns="91440" bIns="45720" rtlCol="0" anchor="t"/>
          <a:lstStyle/>
          <a:p>
            <a:r>
              <a:rPr lang="en-US" sz="2800" dirty="0"/>
              <a:t>“</a:t>
            </a:r>
            <a:r>
              <a:rPr lang="en-US" sz="2800" dirty="0" err="1"/>
              <a:t>Giả</a:t>
            </a:r>
            <a:r>
              <a:rPr lang="en-US" sz="2800" dirty="0"/>
              <a:t> </a:t>
            </a:r>
            <a:r>
              <a:rPr lang="en-US" sz="2800" dirty="0" err="1"/>
              <a:t>sử</a:t>
            </a:r>
            <a:r>
              <a:rPr lang="en-US" sz="2800" dirty="0"/>
              <a:t> </a:t>
            </a:r>
            <a:r>
              <a:rPr lang="en-US" sz="2800" dirty="0" err="1"/>
              <a:t>em</a:t>
            </a:r>
            <a:r>
              <a:rPr lang="en-US" sz="2800" dirty="0"/>
              <a:t> </a:t>
            </a:r>
            <a:r>
              <a:rPr lang="en-US" sz="2800" dirty="0" err="1"/>
              <a:t>đã</a:t>
            </a:r>
            <a:r>
              <a:rPr lang="en-US" sz="2800" dirty="0"/>
              <a:t> </a:t>
            </a:r>
            <a:r>
              <a:rPr lang="en-US" sz="2800" dirty="0" err="1"/>
              <a:t>tạo</a:t>
            </a:r>
            <a:r>
              <a:rPr lang="en-US" sz="2800" dirty="0"/>
              <a:t> </a:t>
            </a:r>
            <a:r>
              <a:rPr lang="en-US" sz="2800" dirty="0" err="1"/>
              <a:t>biểu</a:t>
            </a:r>
            <a:r>
              <a:rPr lang="en-US" sz="2800" dirty="0"/>
              <a:t> </a:t>
            </a:r>
            <a:r>
              <a:rPr lang="en-US" sz="2800" dirty="0" err="1"/>
              <a:t>mẫu</a:t>
            </a:r>
            <a:r>
              <a:rPr lang="en-US" sz="2800" dirty="0"/>
              <a:t> </a:t>
            </a:r>
            <a:r>
              <a:rPr lang="en-US" sz="2800" dirty="0" err="1"/>
              <a:t>góp</a:t>
            </a:r>
            <a:r>
              <a:rPr lang="en-US" sz="2800" dirty="0"/>
              <a:t> ý </a:t>
            </a:r>
            <a:r>
              <a:rPr lang="en-US" sz="2800" dirty="0" err="1"/>
              <a:t>cho</a:t>
            </a:r>
            <a:r>
              <a:rPr lang="en-US" sz="2800" dirty="0"/>
              <a:t> </a:t>
            </a:r>
            <a:r>
              <a:rPr lang="en-US" sz="2800" dirty="0" err="1"/>
              <a:t>trang</a:t>
            </a:r>
            <a:r>
              <a:rPr lang="en-US" sz="2800" dirty="0"/>
              <a:t> web </a:t>
            </a:r>
            <a:r>
              <a:rPr lang="en-US" sz="2800" dirty="0" err="1"/>
              <a:t>của</a:t>
            </a:r>
            <a:r>
              <a:rPr lang="en-US" sz="2800" dirty="0"/>
              <a:t> </a:t>
            </a:r>
            <a:r>
              <a:rPr lang="en-US" sz="2800" dirty="0" err="1"/>
              <a:t>mình</a:t>
            </a:r>
            <a:r>
              <a:rPr lang="en-US" sz="2800" dirty="0"/>
              <a:t>, </a:t>
            </a:r>
            <a:r>
              <a:rPr lang="en-US" sz="2800" dirty="0" err="1"/>
              <a:t>làm</a:t>
            </a:r>
            <a:r>
              <a:rPr lang="en-US" sz="2800" dirty="0"/>
              <a:t> </a:t>
            </a:r>
            <a:r>
              <a:rPr lang="en-US" sz="2800" dirty="0" err="1"/>
              <a:t>thế</a:t>
            </a:r>
            <a:r>
              <a:rPr lang="en-US" sz="2800" dirty="0"/>
              <a:t> </a:t>
            </a:r>
            <a:r>
              <a:rPr lang="en-US" sz="2800" dirty="0" err="1"/>
              <a:t>nào</a:t>
            </a:r>
            <a:r>
              <a:rPr lang="en-US" sz="2800" dirty="0"/>
              <a:t> </a:t>
            </a:r>
            <a:r>
              <a:rPr lang="en-US" sz="2800" dirty="0" err="1"/>
              <a:t>để</a:t>
            </a:r>
            <a:r>
              <a:rPr lang="en-US" sz="2800" dirty="0"/>
              <a:t> </a:t>
            </a:r>
            <a:r>
              <a:rPr lang="en-US" sz="2800" dirty="0" err="1"/>
              <a:t>người</a:t>
            </a:r>
            <a:r>
              <a:rPr lang="en-US" sz="2800" dirty="0"/>
              <a:t> </a:t>
            </a:r>
            <a:r>
              <a:rPr lang="en-US" sz="2800" dirty="0" err="1"/>
              <a:t>truy</a:t>
            </a:r>
            <a:r>
              <a:rPr lang="en-US" sz="2800" dirty="0"/>
              <a:t> </a:t>
            </a:r>
            <a:r>
              <a:rPr lang="en-US" sz="2800" dirty="0" err="1"/>
              <a:t>cập</a:t>
            </a:r>
            <a:r>
              <a:rPr lang="en-US" sz="2800" dirty="0"/>
              <a:t> </a:t>
            </a:r>
            <a:r>
              <a:rPr lang="en-US" sz="2800" dirty="0" err="1"/>
              <a:t>có</a:t>
            </a:r>
            <a:r>
              <a:rPr lang="en-US" sz="2800" dirty="0"/>
              <a:t> </a:t>
            </a:r>
            <a:r>
              <a:rPr lang="en-US" sz="2800" dirty="0" err="1"/>
              <a:t>thể</a:t>
            </a:r>
            <a:r>
              <a:rPr lang="en-US" sz="2800" dirty="0"/>
              <a:t> </a:t>
            </a:r>
            <a:r>
              <a:rPr lang="en-US" sz="2800" dirty="0" err="1"/>
              <a:t>nhập</a:t>
            </a:r>
            <a:r>
              <a:rPr lang="en-US" sz="2800" dirty="0"/>
              <a:t> </a:t>
            </a:r>
            <a:r>
              <a:rPr lang="en-US" sz="2800" dirty="0" err="1"/>
              <a:t>thông</a:t>
            </a:r>
            <a:r>
              <a:rPr lang="en-US" sz="2800" dirty="0"/>
              <a:t> tin </a:t>
            </a:r>
            <a:r>
              <a:rPr lang="en-US" sz="2800" dirty="0" err="1"/>
              <a:t>phản</a:t>
            </a:r>
            <a:r>
              <a:rPr lang="en-US" sz="2800" dirty="0"/>
              <a:t> </a:t>
            </a:r>
            <a:r>
              <a:rPr lang="en-US" sz="2800" dirty="0" err="1"/>
              <a:t>hồi</a:t>
            </a:r>
            <a:r>
              <a:rPr lang="en-US" sz="2800" dirty="0"/>
              <a:t> </a:t>
            </a:r>
            <a:r>
              <a:rPr lang="en-US" sz="2800" dirty="0" err="1"/>
              <a:t>trực</a:t>
            </a:r>
            <a:r>
              <a:rPr lang="en-US" sz="2800" dirty="0"/>
              <a:t> </a:t>
            </a:r>
            <a:r>
              <a:rPr lang="en-US" sz="2800" dirty="0" err="1"/>
              <a:t>tiếp</a:t>
            </a:r>
            <a:r>
              <a:rPr lang="en-US" sz="2800" dirty="0"/>
              <a:t> </a:t>
            </a:r>
            <a:r>
              <a:rPr lang="en-US" sz="2800" dirty="0" err="1"/>
              <a:t>trên</a:t>
            </a:r>
            <a:r>
              <a:rPr lang="en-US" sz="2800" dirty="0"/>
              <a:t> website </a:t>
            </a:r>
            <a:r>
              <a:rPr lang="en-US" sz="2800" dirty="0" err="1"/>
              <a:t>đó</a:t>
            </a:r>
            <a:r>
              <a:rPr lang="en-US" sz="2800" dirty="0"/>
              <a: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Mục tiêu kiến thức &amp; năng lực</a:t>
            </a:r>
            <a:endParaRPr lang="en-US" sz="1600" dirty="0"/>
          </a:p>
        </p:txBody>
      </p:sp>
      <p:sp>
        <p:nvSpPr>
          <p:cNvPr id="12" name="Shape 10"/>
          <p:cNvSpPr/>
          <p:nvPr/>
        </p:nvSpPr>
        <p:spPr>
          <a:xfrm>
            <a:off x="669925" y="1690370"/>
            <a:ext cx="3071495" cy="644525"/>
          </a:xfrm>
          <a:prstGeom prst="roundRect">
            <a:avLst>
              <a:gd name="adj" fmla="val 16763"/>
            </a:avLst>
          </a:prstGeom>
          <a:solidFill>
            <a:srgbClr val="00B0F0"/>
          </a:solidFill>
          <a:ln/>
        </p:spPr>
      </p:sp>
      <p:sp>
        <p:nvSpPr>
          <p:cNvPr id="13" name="Text 11"/>
          <p:cNvSpPr/>
          <p:nvPr/>
        </p:nvSpPr>
        <p:spPr>
          <a:xfrm>
            <a:off x="669925" y="1690370"/>
            <a:ext cx="3071495" cy="64452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8541385" y="1690370"/>
            <a:ext cx="3071495" cy="644525"/>
          </a:xfrm>
          <a:prstGeom prst="roundRect">
            <a:avLst>
              <a:gd name="adj" fmla="val 16763"/>
            </a:avLst>
          </a:prstGeom>
          <a:solidFill>
            <a:srgbClr val="00B0F0"/>
          </a:solidFill>
          <a:ln/>
        </p:spPr>
      </p:sp>
      <p:sp>
        <p:nvSpPr>
          <p:cNvPr id="15" name="Text 13"/>
          <p:cNvSpPr/>
          <p:nvPr/>
        </p:nvSpPr>
        <p:spPr>
          <a:xfrm>
            <a:off x="8541385" y="1690370"/>
            <a:ext cx="3071495" cy="64452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0" y="6620510"/>
            <a:ext cx="12192000" cy="237490"/>
          </a:xfrm>
          <a:prstGeom prst="rect">
            <a:avLst/>
          </a:prstGeom>
          <a:solidFill>
            <a:srgbClr val="00B0F0"/>
          </a:solidFill>
          <a:ln/>
        </p:spPr>
      </p:sp>
      <p:sp>
        <p:nvSpPr>
          <p:cNvPr id="17" name="Text 15"/>
          <p:cNvSpPr/>
          <p:nvPr/>
        </p:nvSpPr>
        <p:spPr>
          <a:xfrm>
            <a:off x="0" y="6620510"/>
            <a:ext cx="12192000" cy="237490"/>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0" descr="https://kimi-img.moonshot.cn/pub/slides/slides_tmpl/image/25-08-27-19:57:42-d2nf5dh8bjvh7rlivssg.png"/>
          <p:cNvPicPr>
            <a:picLocks noChangeAspect="1"/>
          </p:cNvPicPr>
          <p:nvPr/>
        </p:nvPicPr>
        <p:blipFill>
          <a:blip r:embed="rId3"/>
          <a:stretch>
            <a:fillRect/>
          </a:stretch>
        </p:blipFill>
        <p:spPr>
          <a:xfrm>
            <a:off x="4095115" y="1633855"/>
            <a:ext cx="4047490" cy="3590290"/>
          </a:xfrm>
          <a:prstGeom prst="rect">
            <a:avLst/>
          </a:prstGeom>
        </p:spPr>
      </p:pic>
      <p:sp>
        <p:nvSpPr>
          <p:cNvPr id="19" name="Text 16"/>
          <p:cNvSpPr/>
          <p:nvPr/>
        </p:nvSpPr>
        <p:spPr>
          <a:xfrm>
            <a:off x="1104265" y="1689735"/>
            <a:ext cx="2200275" cy="645160"/>
          </a:xfrm>
          <a:prstGeom prst="rect">
            <a:avLst/>
          </a:prstGeom>
          <a:noFill/>
          <a:ln/>
        </p:spPr>
        <p:txBody>
          <a:bodyPr wrap="square" lIns="91440" tIns="45720" rIns="91440" bIns="4572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Kiến thức</a:t>
            </a:r>
            <a:endParaRPr lang="en-US" sz="1600" dirty="0"/>
          </a:p>
        </p:txBody>
      </p:sp>
      <p:sp>
        <p:nvSpPr>
          <p:cNvPr id="20" name="Text 17"/>
          <p:cNvSpPr/>
          <p:nvPr/>
        </p:nvSpPr>
        <p:spPr>
          <a:xfrm>
            <a:off x="669290" y="2454910"/>
            <a:ext cx="3070860" cy="2637790"/>
          </a:xfrm>
          <a:prstGeom prst="rect">
            <a:avLst/>
          </a:prstGeom>
          <a:noFill/>
          <a:ln/>
        </p:spPr>
        <p:txBody>
          <a:bodyPr wrap="square" lIns="91440" tIns="45720" rIns="91440" bIns="4572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Sau khi học xong, các bạn sẽ biết cách nhúng Google Forms vào website, xem và phân tích dữ liệu phản hồi, và hiểu mối liên hệ giữa thiết kế biểu mẫu và thu thập dữ liệu.</a:t>
            </a:r>
            <a:endParaRPr lang="en-US" sz="1600" dirty="0"/>
          </a:p>
        </p:txBody>
      </p:sp>
      <p:sp>
        <p:nvSpPr>
          <p:cNvPr id="21" name="Text 18"/>
          <p:cNvSpPr/>
          <p:nvPr/>
        </p:nvSpPr>
        <p:spPr>
          <a:xfrm>
            <a:off x="8975725" y="1689735"/>
            <a:ext cx="2200275" cy="645160"/>
          </a:xfrm>
          <a:prstGeom prst="rect">
            <a:avLst/>
          </a:prstGeom>
          <a:noFill/>
          <a:ln/>
        </p:spPr>
        <p:txBody>
          <a:bodyPr wrap="square" lIns="91440" tIns="45720" rIns="91440" bIns="4572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Năng lực</a:t>
            </a:r>
            <a:endParaRPr lang="en-US" sz="1600" dirty="0"/>
          </a:p>
        </p:txBody>
      </p:sp>
      <p:sp>
        <p:nvSpPr>
          <p:cNvPr id="22" name="Text 19"/>
          <p:cNvSpPr/>
          <p:nvPr/>
        </p:nvSpPr>
        <p:spPr>
          <a:xfrm>
            <a:off x="8540750" y="2454910"/>
            <a:ext cx="3070860" cy="2637790"/>
          </a:xfrm>
          <a:prstGeom prst="rect">
            <a:avLst/>
          </a:prstGeom>
          <a:noFill/>
          <a:ln/>
        </p:spPr>
        <p:txBody>
          <a:bodyPr wrap="square" lIns="91440" tIns="45720" rIns="91440" bIns="45720" rtlCol="0" anchor="t"/>
          <a:lstStyle/>
          <a:p>
            <a:pPr>
              <a:lnSpc>
                <a:spcPct val="130000"/>
              </a:lnSpc>
            </a:pPr>
            <a:r>
              <a:rPr lang="en-US" sz="1600" dirty="0">
                <a:solidFill>
                  <a:srgbClr val="000000"/>
                </a:solidFill>
                <a:latin typeface="MiSans" pitchFamily="34" charset="0"/>
                <a:ea typeface="MiSans" pitchFamily="34" charset="-122"/>
                <a:cs typeface="MiSans" pitchFamily="34" charset="-120"/>
              </a:rPr>
              <a:t>Các bạn sẽ rèn luyện năng lực sử dụng Google Forms và Google Sites, tự chủ trong thao tác, hợp tác nhóm, và thiết kế biểu mẫu phù hợp với mục tiêu thu thập dữ liệu.</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982" y="454759"/>
            <a:ext cx="3619500" cy="3912870"/>
          </a:xfrm>
          <a:prstGeom prst="rect">
            <a:avLst/>
          </a:prstGeom>
        </p:spPr>
      </p:pic>
      <p:sp>
        <p:nvSpPr>
          <p:cNvPr id="3" name="Shape 0"/>
          <p:cNvSpPr/>
          <p:nvPr/>
        </p:nvSpPr>
        <p:spPr>
          <a:xfrm>
            <a:off x="2047241" y="4499155"/>
            <a:ext cx="8516620" cy="1754326"/>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236102"/>
            <a:ext cx="8643620" cy="1847834"/>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4414382"/>
            <a:ext cx="8516620" cy="1754326"/>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NHÚNG BIỂU MẪU </a:t>
            </a:r>
          </a:p>
          <a:p>
            <a:pPr algn="ctr">
              <a:lnSpc>
                <a:spcPct val="100000"/>
              </a:lnSpc>
            </a:pPr>
            <a:r>
              <a:rPr lang="en-US" sz="5400" b="1" dirty="0">
                <a:solidFill>
                  <a:srgbClr val="000000"/>
                </a:solidFill>
                <a:latin typeface="MiSans" pitchFamily="34" charset="0"/>
                <a:ea typeface="MiSans" pitchFamily="34" charset="-122"/>
                <a:cs typeface="MiSans" pitchFamily="34" charset="-120"/>
              </a:rPr>
              <a:t>VÀO TRANG WEB</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algn="ctr">
              <a:lnSpc>
                <a:spcPct val="100000"/>
              </a:lnSpc>
            </a:pPr>
            <a:r>
              <a:rPr lang="en-US" sz="2400" dirty="0">
                <a:solidFill>
                  <a:srgbClr val="000000"/>
                </a:solidFill>
                <a:latin typeface="MiSans" pitchFamily="34" charset="0"/>
                <a:ea typeface="MiSans" pitchFamily="34" charset="-122"/>
                <a:cs typeface="MiSans" pitchFamily="34" charset="-120"/>
              </a:rPr>
              <a:t>Các bước nhúng Forms vào web</a:t>
            </a:r>
            <a:endParaRPr lang="en-US" sz="1600" dirty="0"/>
          </a:p>
        </p:txBody>
      </p:sp>
      <p:sp>
        <p:nvSpPr>
          <p:cNvPr id="12" name="Shape 10"/>
          <p:cNvSpPr/>
          <p:nvPr/>
        </p:nvSpPr>
        <p:spPr>
          <a:xfrm>
            <a:off x="0" y="6620510"/>
            <a:ext cx="12192000" cy="237490"/>
          </a:xfrm>
          <a:prstGeom prst="rect">
            <a:avLst/>
          </a:prstGeom>
          <a:solidFill>
            <a:srgbClr val="00B0F0"/>
          </a:solidFill>
          <a:ln/>
        </p:spPr>
      </p:sp>
      <p:sp>
        <p:nvSpPr>
          <p:cNvPr id="13" name="Text 11"/>
          <p:cNvSpPr/>
          <p:nvPr/>
        </p:nvSpPr>
        <p:spPr>
          <a:xfrm>
            <a:off x="0" y="6620510"/>
            <a:ext cx="12192000" cy="23749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2700" y="3581400"/>
            <a:ext cx="12254865" cy="2284095"/>
          </a:xfrm>
          <a:prstGeom prst="rect">
            <a:avLst/>
          </a:prstGeom>
          <a:solidFill>
            <a:srgbClr val="00B0F0"/>
          </a:solidFill>
          <a:ln/>
        </p:spPr>
      </p:sp>
      <p:sp>
        <p:nvSpPr>
          <p:cNvPr id="15" name="Text 13"/>
          <p:cNvSpPr/>
          <p:nvPr/>
        </p:nvSpPr>
        <p:spPr>
          <a:xfrm>
            <a:off x="-12700" y="3581400"/>
            <a:ext cx="12254865" cy="2284095"/>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0" descr="https://kimi-img.moonshot.cn/pub/slides/slides_tmpl/image/25-08-27-19:57:41-d2nf5d98bjvh7rlivsmg.png"/>
          <p:cNvPicPr>
            <a:picLocks noChangeAspect="1"/>
          </p:cNvPicPr>
          <p:nvPr/>
        </p:nvPicPr>
        <p:blipFill>
          <a:blip r:embed="rId3"/>
          <a:stretch>
            <a:fillRect/>
          </a:stretch>
        </p:blipFill>
        <p:spPr>
          <a:xfrm flipH="1">
            <a:off x="7087870" y="755650"/>
            <a:ext cx="4979670" cy="5382895"/>
          </a:xfrm>
          <a:prstGeom prst="rect">
            <a:avLst/>
          </a:prstGeom>
        </p:spPr>
      </p:pic>
      <p:sp>
        <p:nvSpPr>
          <p:cNvPr id="22" name="Text 18"/>
          <p:cNvSpPr/>
          <p:nvPr/>
        </p:nvSpPr>
        <p:spPr>
          <a:xfrm>
            <a:off x="382905" y="2774315"/>
            <a:ext cx="6470015" cy="487561"/>
          </a:xfrm>
          <a:prstGeom prst="rect">
            <a:avLst/>
          </a:prstGeom>
          <a:noFill/>
          <a:ln/>
        </p:spPr>
        <p:txBody>
          <a:bodyPr wrap="square" lIns="91440" tIns="45720" rIns="91440" bIns="45720" rtlCol="0" anchor="t">
            <a:spAutoFit/>
          </a:bodyPr>
          <a:lstStyle/>
          <a:p>
            <a:pPr>
              <a:lnSpc>
                <a:spcPct val="100000"/>
              </a:lnSpc>
            </a:pPr>
            <a:r>
              <a:rPr lang="en-US" sz="3200" b="1" dirty="0">
                <a:solidFill>
                  <a:srgbClr val="000000"/>
                </a:solidFill>
                <a:latin typeface="MiSans" pitchFamily="34" charset="0"/>
                <a:ea typeface="MiSans" pitchFamily="34" charset="-122"/>
                <a:cs typeface="MiSans" pitchFamily="34" charset="-120"/>
              </a:rPr>
              <a:t>Các bước thực hiện</a:t>
            </a:r>
            <a:endParaRPr lang="en-US" sz="1600" dirty="0"/>
          </a:p>
        </p:txBody>
      </p:sp>
      <p:sp>
        <p:nvSpPr>
          <p:cNvPr id="23" name="Text 19"/>
          <p:cNvSpPr/>
          <p:nvPr/>
        </p:nvSpPr>
        <p:spPr>
          <a:xfrm>
            <a:off x="382905" y="3812540"/>
            <a:ext cx="6538595" cy="1837690"/>
          </a:xfrm>
          <a:prstGeom prst="rect">
            <a:avLst/>
          </a:prstGeom>
          <a:noFill/>
          <a:ln/>
        </p:spPr>
        <p:txBody>
          <a:bodyPr wrap="square" lIns="91440" tIns="45720" rIns="91440" bIns="45720" rtlCol="0" anchor="t"/>
          <a:lstStyle/>
          <a:p>
            <a:pPr>
              <a:lnSpc>
                <a:spcPct val="130000"/>
              </a:lnSpc>
            </a:pPr>
            <a:r>
              <a:rPr lang="en-US" sz="2000" dirty="0">
                <a:solidFill>
                  <a:srgbClr val="FFFFFF"/>
                </a:solidFill>
                <a:latin typeface="MiSans" pitchFamily="34" charset="0"/>
                <a:ea typeface="MiSans" pitchFamily="34" charset="-122"/>
                <a:cs typeface="MiSans" pitchFamily="34" charset="-120"/>
              </a:rPr>
              <a:t>Chọn </a:t>
            </a:r>
            <a:r>
              <a:rPr lang="en-US" sz="2000" b="1" dirty="0">
                <a:solidFill>
                  <a:srgbClr val="FFFFFF"/>
                </a:solidFill>
                <a:latin typeface="MiSans" pitchFamily="34" charset="0"/>
                <a:ea typeface="MiSans" pitchFamily="34" charset="-122"/>
                <a:cs typeface="MiSans" pitchFamily="34" charset="-120"/>
              </a:rPr>
              <a:t>Chèn</a:t>
            </a:r>
            <a:r>
              <a:rPr lang="en-US" sz="2000" dirty="0">
                <a:solidFill>
                  <a:srgbClr val="FFFFFF"/>
                </a:solidFill>
                <a:latin typeface="MiSans" pitchFamily="34" charset="0"/>
                <a:ea typeface="MiSans" pitchFamily="34" charset="-122"/>
                <a:cs typeface="MiSans" pitchFamily="34" charset="-120"/>
              </a:rPr>
              <a:t> → </a:t>
            </a:r>
            <a:r>
              <a:rPr lang="en-US" sz="2000" b="1" dirty="0">
                <a:solidFill>
                  <a:srgbClr val="FFFFFF"/>
                </a:solidFill>
                <a:latin typeface="MiSans" pitchFamily="34" charset="0"/>
                <a:ea typeface="MiSans" pitchFamily="34" charset="-122"/>
                <a:cs typeface="MiSans" pitchFamily="34" charset="-120"/>
              </a:rPr>
              <a:t>Biểu mẫu </a:t>
            </a:r>
            <a:r>
              <a:rPr lang="en-US" sz="2000" dirty="0">
                <a:solidFill>
                  <a:srgbClr val="FFFFFF"/>
                </a:solidFill>
                <a:latin typeface="MiSans" pitchFamily="34" charset="0"/>
                <a:ea typeface="MiSans" pitchFamily="34" charset="-122"/>
                <a:cs typeface="MiSans" pitchFamily="34" charset="-120"/>
              </a:rPr>
              <a:t>→ tìm 'Ý kiến phản hồi của bạn' → nhấn Chèn. Biểu mẫu sẽ tự động hiện ở cuối trang. Sau đó, bạn có thể điều chỉnh khung và khoảng cách để phù hợp với giao diện của trang web.</a:t>
            </a:r>
            <a:endParaRPr lang="en-US" sz="1600" dirty="0"/>
          </a:p>
        </p:txBody>
      </p:sp>
      <p:sp>
        <p:nvSpPr>
          <p:cNvPr id="28" name="Shape 13">
            <a:extLst>
              <a:ext uri="{FF2B5EF4-FFF2-40B4-BE49-F238E27FC236}">
                <a16:creationId xmlns:a16="http://schemas.microsoft.com/office/drawing/2014/main" id="{A59C6F5D-24D7-5796-F400-B8594910E614}"/>
              </a:ext>
            </a:extLst>
          </p:cNvPr>
          <p:cNvSpPr/>
          <p:nvPr/>
        </p:nvSpPr>
        <p:spPr>
          <a:xfrm>
            <a:off x="680085" y="1148080"/>
            <a:ext cx="85725" cy="343535"/>
          </a:xfrm>
          <a:prstGeom prst="rect">
            <a:avLst/>
          </a:prstGeom>
          <a:solidFill>
            <a:srgbClr val="00B0F0"/>
          </a:solidFill>
          <a:ln/>
        </p:spPr>
      </p:sp>
      <p:sp>
        <p:nvSpPr>
          <p:cNvPr id="29" name="Text 14">
            <a:extLst>
              <a:ext uri="{FF2B5EF4-FFF2-40B4-BE49-F238E27FC236}">
                <a16:creationId xmlns:a16="http://schemas.microsoft.com/office/drawing/2014/main" id="{6FB187AC-D542-4B83-8595-2F2D68ECD1E8}"/>
              </a:ext>
            </a:extLst>
          </p:cNvPr>
          <p:cNvSpPr/>
          <p:nvPr/>
        </p:nvSpPr>
        <p:spPr>
          <a:xfrm>
            <a:off x="680085" y="1148080"/>
            <a:ext cx="85725" cy="343535"/>
          </a:xfrm>
          <a:prstGeom prst="rect">
            <a:avLst/>
          </a:prstGeom>
          <a:noFill/>
          <a:ln/>
        </p:spPr>
        <p:txBody>
          <a:bodyPr wrap="square" lIns="45720" tIns="91440" rIns="91440" bIns="45720" rtlCol="0" anchor="ctr"/>
          <a:lstStyle/>
          <a:p>
            <a:pPr>
              <a:lnSpc>
                <a:spcPct val="100000"/>
              </a:lnSpc>
            </a:pPr>
            <a:endParaRPr lang="en-US" sz="1600" dirty="0"/>
          </a:p>
        </p:txBody>
      </p:sp>
      <p:sp>
        <p:nvSpPr>
          <p:cNvPr id="30" name="Text 15">
            <a:extLst>
              <a:ext uri="{FF2B5EF4-FFF2-40B4-BE49-F238E27FC236}">
                <a16:creationId xmlns:a16="http://schemas.microsoft.com/office/drawing/2014/main" id="{C64410B7-8265-CC60-6499-46CAB05EF144}"/>
              </a:ext>
            </a:extLst>
          </p:cNvPr>
          <p:cNvSpPr/>
          <p:nvPr/>
        </p:nvSpPr>
        <p:spPr>
          <a:xfrm>
            <a:off x="765493" y="1099294"/>
            <a:ext cx="4358640"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B0F0"/>
                </a:solidFill>
                <a:latin typeface="MiSans" pitchFamily="34" charset="0"/>
                <a:ea typeface="MiSans" pitchFamily="34" charset="-122"/>
                <a:cs typeface="MiSans" pitchFamily="34" charset="-120"/>
              </a:rPr>
              <a:t>Mở website</a:t>
            </a:r>
            <a:endParaRPr lang="en-US" sz="1600" dirty="0"/>
          </a:p>
        </p:txBody>
      </p:sp>
      <p:sp>
        <p:nvSpPr>
          <p:cNvPr id="31" name="Text 16">
            <a:extLst>
              <a:ext uri="{FF2B5EF4-FFF2-40B4-BE49-F238E27FC236}">
                <a16:creationId xmlns:a16="http://schemas.microsoft.com/office/drawing/2014/main" id="{BFD9AA1D-CBC6-7965-17D3-61B652DB6545}"/>
              </a:ext>
            </a:extLst>
          </p:cNvPr>
          <p:cNvSpPr/>
          <p:nvPr/>
        </p:nvSpPr>
        <p:spPr>
          <a:xfrm>
            <a:off x="732790" y="1565275"/>
            <a:ext cx="6772910" cy="1356995"/>
          </a:xfrm>
          <a:prstGeom prst="rect">
            <a:avLst/>
          </a:prstGeom>
          <a:noFill/>
          <a:ln/>
        </p:spPr>
        <p:txBody>
          <a:bodyPr wrap="square" lIns="91440" tIns="45720" rIns="91440" bIns="45720" rtlCol="0" anchor="t"/>
          <a:lstStyle/>
          <a:p>
            <a:pPr>
              <a:lnSpc>
                <a:spcPct val="130000"/>
              </a:lnSpc>
            </a:pPr>
            <a:r>
              <a:rPr lang="en-US" sz="2000" dirty="0">
                <a:solidFill>
                  <a:srgbClr val="000000"/>
                </a:solidFill>
                <a:latin typeface="MiSans" pitchFamily="34" charset="0"/>
                <a:ea typeface="MiSans" pitchFamily="34" charset="-122"/>
                <a:cs typeface="MiSans" pitchFamily="34" charset="-120"/>
              </a:rPr>
              <a:t>Mở trang web nhóm đã tạo ở bài 26, kiểm tra xem trang có hoạt động bình thường không và xác định vị trí sẽ chèn </a:t>
            </a:r>
            <a:r>
              <a:rPr lang="en-US" sz="2000" dirty="0" err="1">
                <a:solidFill>
                  <a:srgbClr val="000000"/>
                </a:solidFill>
                <a:latin typeface="MiSans" pitchFamily="34" charset="0"/>
                <a:ea typeface="MiSans" pitchFamily="34" charset="-122"/>
                <a:cs typeface="MiSans" pitchFamily="34" charset="-120"/>
              </a:rPr>
              <a:t>biểu</a:t>
            </a:r>
            <a:r>
              <a:rPr lang="en-US" sz="2000" dirty="0">
                <a:solidFill>
                  <a:srgbClr val="000000"/>
                </a:solidFill>
                <a:latin typeface="MiSans" pitchFamily="34" charset="0"/>
                <a:ea typeface="MiSans" pitchFamily="34" charset="-122"/>
                <a:cs typeface="MiSans" pitchFamily="34" charset="-120"/>
              </a:rPr>
              <a:t> </a:t>
            </a:r>
            <a:r>
              <a:rPr lang="en-US" sz="2000" dirty="0" err="1">
                <a:solidFill>
                  <a:srgbClr val="000000"/>
                </a:solidFill>
                <a:latin typeface="MiSans" pitchFamily="34" charset="0"/>
                <a:ea typeface="MiSans" pitchFamily="34" charset="-122"/>
                <a:cs typeface="MiSans" pitchFamily="34" charset="-120"/>
              </a:rPr>
              <a:t>mẫu</a:t>
            </a:r>
            <a:r>
              <a:rPr lang="en-US" sz="2000" dirty="0">
                <a:solidFill>
                  <a:srgbClr val="000000"/>
                </a:solidFill>
                <a:latin typeface="MiSans" pitchFamily="34" charset="0"/>
                <a:ea typeface="MiSans" pitchFamily="34" charset="-122"/>
                <a:cs typeface="MiSans" pitchFamily="34" charset="-120"/>
              </a:rPr>
              <a:t>.</a:t>
            </a:r>
            <a:endParaRPr lang="en-US" sz="20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495482" y="521584"/>
            <a:ext cx="3619500" cy="3912870"/>
          </a:xfrm>
          <a:prstGeom prst="rect">
            <a:avLst/>
          </a:prstGeom>
        </p:spPr>
      </p:pic>
      <p:sp>
        <p:nvSpPr>
          <p:cNvPr id="3" name="Shape 0"/>
          <p:cNvSpPr/>
          <p:nvPr/>
        </p:nvSpPr>
        <p:spPr>
          <a:xfrm>
            <a:off x="2047240" y="4454525"/>
            <a:ext cx="8769985" cy="179895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284980"/>
            <a:ext cx="8769985" cy="179895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4414382"/>
            <a:ext cx="8643620" cy="1754326"/>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XEM VÀ THỐNG KÊ </a:t>
            </a:r>
          </a:p>
          <a:p>
            <a:pPr algn="ctr">
              <a:lnSpc>
                <a:spcPct val="100000"/>
              </a:lnSpc>
            </a:pPr>
            <a:r>
              <a:rPr lang="en-US" sz="5400" b="1" dirty="0">
                <a:solidFill>
                  <a:srgbClr val="000000"/>
                </a:solidFill>
                <a:latin typeface="MiSans" pitchFamily="34" charset="0"/>
                <a:ea typeface="MiSans" pitchFamily="34" charset="-122"/>
                <a:cs typeface="MiSans" pitchFamily="34" charset="-120"/>
              </a:rPr>
              <a:t>DỮ LIỆU PHẢN HỒI</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2173540" y="3290375"/>
            <a:ext cx="8655685" cy="2005439"/>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13" name="Text 11"/>
          <p:cNvSpPr/>
          <p:nvPr/>
        </p:nvSpPr>
        <p:spPr>
          <a:xfrm>
            <a:off x="2173541" y="3290375"/>
            <a:ext cx="7781290" cy="1405255"/>
          </a:xfrm>
          <a:prstGeom prst="rect">
            <a:avLst/>
          </a:prstGeom>
          <a:noFill/>
          <a:ln/>
        </p:spPr>
        <p:txBody>
          <a:bodyPr wrap="square" lIns="45720" tIns="91440" rIns="91440" bIns="45720" rtlCol="0" anchor="ctr"/>
          <a:lstStyle/>
          <a:p>
            <a:pPr>
              <a:lnSpc>
                <a:spcPct val="100000"/>
              </a:lnSpc>
            </a:pPr>
            <a:endParaRPr lang="en-US" sz="1600" dirty="0"/>
          </a:p>
        </p:txBody>
      </p:sp>
      <p:pic>
        <p:nvPicPr>
          <p:cNvPr id="20" name="Image 2" descr="https://kimi-img.moonshot.cn/pub/slides/slides_tmpl/image/25-08-27-19:57:42-d2nf5dh8bjvh7rlivsp0.jpg"/>
          <p:cNvPicPr>
            <a:picLocks noChangeAspect="1"/>
          </p:cNvPicPr>
          <p:nvPr/>
        </p:nvPicPr>
        <p:blipFill>
          <a:blip r:embed="rId3"/>
          <a:stretch>
            <a:fillRect/>
          </a:stretch>
        </p:blipFill>
        <p:spPr>
          <a:xfrm>
            <a:off x="9069705" y="873125"/>
            <a:ext cx="1756410" cy="2025650"/>
          </a:xfrm>
          <a:prstGeom prst="rect">
            <a:avLst/>
          </a:prstGeom>
        </p:spPr>
      </p:pic>
      <p:sp>
        <p:nvSpPr>
          <p:cNvPr id="21" name="Text 16"/>
          <p:cNvSpPr/>
          <p:nvPr/>
        </p:nvSpPr>
        <p:spPr>
          <a:xfrm>
            <a:off x="1835086" y="2800155"/>
            <a:ext cx="1195070" cy="920750"/>
          </a:xfrm>
          <a:prstGeom prst="rect">
            <a:avLst/>
          </a:prstGeom>
          <a:noFill/>
          <a:ln/>
        </p:spPr>
        <p:txBody>
          <a:bodyPr wrap="square" lIns="91440" tIns="45720" rIns="91440" bIns="45720" rtlCol="0" anchor="t">
            <a:spAutoFit/>
          </a:bodyPr>
          <a:lstStyle/>
          <a:p>
            <a:pPr>
              <a:lnSpc>
                <a:spcPct val="100000"/>
              </a:lnSpc>
            </a:pPr>
            <a:r>
              <a:rPr lang="en-US" sz="6000" b="1" dirty="0">
                <a:solidFill>
                  <a:srgbClr val="000000"/>
                </a:solidFill>
                <a:latin typeface="MiSans" pitchFamily="34" charset="0"/>
                <a:ea typeface="MiSans" pitchFamily="34" charset="-122"/>
                <a:cs typeface="MiSans" pitchFamily="34" charset="-120"/>
              </a:rPr>
              <a:t>01</a:t>
            </a:r>
            <a:endParaRPr lang="en-US" sz="1600" dirty="0"/>
          </a:p>
        </p:txBody>
      </p:sp>
      <p:sp>
        <p:nvSpPr>
          <p:cNvPr id="22" name="Text 17"/>
          <p:cNvSpPr/>
          <p:nvPr/>
        </p:nvSpPr>
        <p:spPr>
          <a:xfrm>
            <a:off x="2789174" y="3077759"/>
            <a:ext cx="4358640" cy="368300"/>
          </a:xfrm>
          <a:prstGeom prst="rect">
            <a:avLst/>
          </a:prstGeom>
          <a:noFill/>
          <a:ln/>
        </p:spPr>
        <p:txBody>
          <a:bodyPr wrap="square" lIns="91440" tIns="45720" rIns="91440" bIns="45720" rtlCol="0" anchor="t">
            <a:spAutoFit/>
          </a:bodyPr>
          <a:lstStyle/>
          <a:p>
            <a:pPr>
              <a:lnSpc>
                <a:spcPct val="100000"/>
              </a:lnSpc>
            </a:pPr>
            <a:r>
              <a:rPr lang="en-US" sz="2400" dirty="0">
                <a:solidFill>
                  <a:srgbClr val="00B0F0"/>
                </a:solidFill>
                <a:latin typeface="MiSans" pitchFamily="34" charset="0"/>
                <a:ea typeface="MiSans" pitchFamily="34" charset="-122"/>
                <a:cs typeface="MiSans" pitchFamily="34" charset="-120"/>
              </a:rPr>
              <a:t>Xem biểu đồ phản hồi</a:t>
            </a:r>
            <a:endParaRPr lang="en-US" sz="1600" dirty="0"/>
          </a:p>
        </p:txBody>
      </p:sp>
      <p:sp>
        <p:nvSpPr>
          <p:cNvPr id="23" name="Text 18"/>
          <p:cNvSpPr/>
          <p:nvPr/>
        </p:nvSpPr>
        <p:spPr>
          <a:xfrm>
            <a:off x="2579306" y="3538025"/>
            <a:ext cx="7154545" cy="1276350"/>
          </a:xfrm>
          <a:prstGeom prst="rect">
            <a:avLst/>
          </a:prstGeom>
          <a:noFill/>
          <a:ln/>
        </p:spPr>
        <p:txBody>
          <a:bodyPr wrap="square" lIns="91440" tIns="45720" rIns="91440" bIns="45720" rtlCol="0" anchor="t"/>
          <a:lstStyle/>
          <a:p>
            <a:pPr>
              <a:lnSpc>
                <a:spcPct val="130000"/>
              </a:lnSpc>
            </a:pPr>
            <a:r>
              <a:rPr lang="en-US" sz="2400" dirty="0">
                <a:solidFill>
                  <a:srgbClr val="000000"/>
                </a:solidFill>
                <a:latin typeface="MiSans" pitchFamily="34" charset="0"/>
                <a:ea typeface="MiSans" pitchFamily="34" charset="-122"/>
                <a:cs typeface="MiSans" pitchFamily="34" charset="-120"/>
              </a:rPr>
              <a:t>Trong Google Forms, mở tab </a:t>
            </a:r>
            <a:r>
              <a:rPr lang="en-US" sz="2400" b="1" dirty="0" err="1">
                <a:solidFill>
                  <a:srgbClr val="000000"/>
                </a:solidFill>
                <a:latin typeface="MiSans" pitchFamily="34" charset="0"/>
                <a:ea typeface="MiSans" pitchFamily="34" charset="-122"/>
                <a:cs typeface="MiSans" pitchFamily="34" charset="-120"/>
              </a:rPr>
              <a:t>Câu</a:t>
            </a:r>
            <a:r>
              <a:rPr lang="en-US" sz="2400" b="1" dirty="0">
                <a:solidFill>
                  <a:srgbClr val="000000"/>
                </a:solidFill>
                <a:latin typeface="MiSans" pitchFamily="34" charset="0"/>
                <a:ea typeface="MiSans" pitchFamily="34" charset="-122"/>
                <a:cs typeface="MiSans" pitchFamily="34" charset="-120"/>
              </a:rPr>
              <a:t> </a:t>
            </a:r>
            <a:r>
              <a:rPr lang="en-US" sz="2400" b="1" dirty="0" err="1">
                <a:solidFill>
                  <a:srgbClr val="000000"/>
                </a:solidFill>
                <a:latin typeface="MiSans" pitchFamily="34" charset="0"/>
                <a:ea typeface="MiSans" pitchFamily="34" charset="-122"/>
                <a:cs typeface="MiSans" pitchFamily="34" charset="-120"/>
              </a:rPr>
              <a:t>trả</a:t>
            </a:r>
            <a:r>
              <a:rPr lang="en-US" sz="2400" b="1" dirty="0">
                <a:solidFill>
                  <a:srgbClr val="000000"/>
                </a:solidFill>
                <a:latin typeface="MiSans" pitchFamily="34" charset="0"/>
                <a:ea typeface="MiSans" pitchFamily="34" charset="-122"/>
                <a:cs typeface="MiSans" pitchFamily="34" charset="-120"/>
              </a:rPr>
              <a:t> </a:t>
            </a:r>
            <a:r>
              <a:rPr lang="en-US" sz="2400" b="1" dirty="0" err="1">
                <a:solidFill>
                  <a:srgbClr val="000000"/>
                </a:solidFill>
                <a:latin typeface="MiSans" pitchFamily="34" charset="0"/>
                <a:ea typeface="MiSans" pitchFamily="34" charset="-122"/>
                <a:cs typeface="MiSans" pitchFamily="34" charset="-120"/>
              </a:rPr>
              <a:t>lời</a:t>
            </a:r>
            <a:r>
              <a:rPr lang="en-US" sz="2400" dirty="0">
                <a:solidFill>
                  <a:srgbClr val="000000"/>
                </a:solidFill>
                <a:latin typeface="MiSans" pitchFamily="34" charset="0"/>
                <a:ea typeface="MiSans" pitchFamily="34" charset="-122"/>
                <a:cs typeface="MiSans" pitchFamily="34" charset="-120"/>
              </a:rPr>
              <a:t> để xem biểu </a:t>
            </a:r>
            <a:r>
              <a:rPr lang="en-US" sz="2400" dirty="0" err="1">
                <a:solidFill>
                  <a:srgbClr val="000000"/>
                </a:solidFill>
                <a:latin typeface="MiSans" pitchFamily="34" charset="0"/>
                <a:ea typeface="MiSans" pitchFamily="34" charset="-122"/>
                <a:cs typeface="MiSans" pitchFamily="34" charset="-120"/>
              </a:rPr>
              <a:t>đồ</a:t>
            </a:r>
            <a:r>
              <a:rPr lang="en-US" sz="2400" dirty="0">
                <a:solidFill>
                  <a:srgbClr val="000000"/>
                </a:solidFill>
                <a:latin typeface="MiSans" pitchFamily="34" charset="0"/>
                <a:ea typeface="MiSans" pitchFamily="34" charset="-122"/>
                <a:cs typeface="MiSans" pitchFamily="34" charset="-120"/>
              </a:rPr>
              <a:t> </a:t>
            </a:r>
            <a:r>
              <a:rPr lang="en-US" sz="2400" dirty="0" err="1">
                <a:solidFill>
                  <a:srgbClr val="000000"/>
                </a:solidFill>
                <a:latin typeface="MiSans" pitchFamily="34" charset="0"/>
                <a:ea typeface="MiSans" pitchFamily="34" charset="-122"/>
                <a:cs typeface="MiSans" pitchFamily="34" charset="-120"/>
              </a:rPr>
              <a:t>thống</a:t>
            </a:r>
            <a:r>
              <a:rPr lang="en-US" sz="2400" dirty="0">
                <a:solidFill>
                  <a:srgbClr val="000000"/>
                </a:solidFill>
                <a:latin typeface="MiSans" pitchFamily="34" charset="0"/>
                <a:ea typeface="MiSans" pitchFamily="34" charset="-122"/>
                <a:cs typeface="MiSans" pitchFamily="34" charset="-120"/>
              </a:rPr>
              <a:t> </a:t>
            </a:r>
            <a:r>
              <a:rPr lang="en-US" sz="2400" dirty="0" err="1">
                <a:solidFill>
                  <a:srgbClr val="000000"/>
                </a:solidFill>
                <a:latin typeface="MiSans" pitchFamily="34" charset="0"/>
                <a:ea typeface="MiSans" pitchFamily="34" charset="-122"/>
                <a:cs typeface="MiSans" pitchFamily="34" charset="-120"/>
              </a:rPr>
              <a:t>kê</a:t>
            </a:r>
            <a:r>
              <a:rPr lang="en-US" sz="2400" dirty="0">
                <a:solidFill>
                  <a:srgbClr val="000000"/>
                </a:solidFill>
                <a:latin typeface="MiSans" pitchFamily="34" charset="0"/>
                <a:ea typeface="MiSans" pitchFamily="34" charset="-122"/>
                <a:cs typeface="MiSans" pitchFamily="34" charset="-120"/>
              </a:rPr>
              <a:t>.</a:t>
            </a:r>
          </a:p>
          <a:p>
            <a:pPr>
              <a:lnSpc>
                <a:spcPct val="130000"/>
              </a:lnSpc>
            </a:pPr>
            <a:r>
              <a:rPr lang="en-US" sz="2400" dirty="0" err="1">
                <a:solidFill>
                  <a:srgbClr val="000000"/>
                </a:solidFill>
                <a:latin typeface="MiSans" pitchFamily="34" charset="0"/>
                <a:ea typeface="MiSans" pitchFamily="34" charset="-122"/>
                <a:cs typeface="MiSans" pitchFamily="34" charset="-120"/>
              </a:rPr>
              <a:t>Chọn</a:t>
            </a:r>
            <a:r>
              <a:rPr lang="en-US" sz="2400" dirty="0">
                <a:solidFill>
                  <a:srgbClr val="000000"/>
                </a:solidFill>
                <a:latin typeface="MiSans" pitchFamily="34" charset="0"/>
                <a:ea typeface="MiSans" pitchFamily="34" charset="-122"/>
                <a:cs typeface="MiSans" pitchFamily="34" charset="-120"/>
              </a:rPr>
              <a:t> </a:t>
            </a:r>
            <a:r>
              <a:rPr lang="en-US" sz="2400" b="1" dirty="0">
                <a:solidFill>
                  <a:srgbClr val="000000"/>
                </a:solidFill>
                <a:latin typeface="MiSans" pitchFamily="34" charset="0"/>
                <a:ea typeface="MiSans" pitchFamily="34" charset="-122"/>
                <a:cs typeface="MiSans" pitchFamily="34" charset="-120"/>
              </a:rPr>
              <a:t>Xem </a:t>
            </a:r>
            <a:r>
              <a:rPr lang="en-US" sz="2400" b="1" dirty="0" err="1">
                <a:solidFill>
                  <a:srgbClr val="000000"/>
                </a:solidFill>
                <a:latin typeface="MiSans" pitchFamily="34" charset="0"/>
                <a:ea typeface="MiSans" pitchFamily="34" charset="-122"/>
                <a:cs typeface="MiSans" pitchFamily="34" charset="-120"/>
              </a:rPr>
              <a:t>trong</a:t>
            </a:r>
            <a:r>
              <a:rPr lang="en-US" sz="2400" b="1" dirty="0">
                <a:solidFill>
                  <a:srgbClr val="000000"/>
                </a:solidFill>
                <a:latin typeface="MiSans" pitchFamily="34" charset="0"/>
                <a:ea typeface="MiSans" pitchFamily="34" charset="-122"/>
                <a:cs typeface="MiSans" pitchFamily="34" charset="-120"/>
              </a:rPr>
              <a:t> </a:t>
            </a:r>
            <a:r>
              <a:rPr lang="en-US" sz="2400" b="1" dirty="0" err="1">
                <a:solidFill>
                  <a:srgbClr val="000000"/>
                </a:solidFill>
                <a:latin typeface="MiSans" pitchFamily="34" charset="0"/>
                <a:ea typeface="MiSans" pitchFamily="34" charset="-122"/>
                <a:cs typeface="MiSans" pitchFamily="34" charset="-120"/>
              </a:rPr>
              <a:t>trang</a:t>
            </a:r>
            <a:r>
              <a:rPr lang="en-US" sz="2400" b="1" dirty="0">
                <a:solidFill>
                  <a:srgbClr val="000000"/>
                </a:solidFill>
                <a:latin typeface="MiSans" pitchFamily="34" charset="0"/>
                <a:ea typeface="MiSans" pitchFamily="34" charset="-122"/>
                <a:cs typeface="MiSans" pitchFamily="34" charset="-120"/>
              </a:rPr>
              <a:t> </a:t>
            </a:r>
            <a:r>
              <a:rPr lang="en-US" sz="2400" b="1" dirty="0" err="1">
                <a:solidFill>
                  <a:srgbClr val="000000"/>
                </a:solidFill>
                <a:latin typeface="MiSans" pitchFamily="34" charset="0"/>
                <a:ea typeface="MiSans" pitchFamily="34" charset="-122"/>
                <a:cs typeface="MiSans" pitchFamily="34" charset="-120"/>
              </a:rPr>
              <a:t>tính</a:t>
            </a:r>
            <a:endParaRPr lang="en-US" sz="2400" b="1"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947B5F7-2CB6-BE6F-3DB4-B38539CE7A1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87C92DB-741B-EC64-BC49-CB8D4164F310}"/>
              </a:ext>
            </a:extLst>
          </p:cNvPr>
          <p:cNvSpPr/>
          <p:nvPr/>
        </p:nvSpPr>
        <p:spPr>
          <a:xfrm>
            <a:off x="0" y="0"/>
            <a:ext cx="12192000" cy="680720"/>
          </a:xfrm>
          <a:prstGeom prst="rect">
            <a:avLst/>
          </a:prstGeom>
          <a:solidFill>
            <a:srgbClr val="00B0F0"/>
          </a:solidFill>
          <a:ln/>
        </p:spPr>
      </p:sp>
      <p:sp>
        <p:nvSpPr>
          <p:cNvPr id="3" name="Text 1">
            <a:extLst>
              <a:ext uri="{FF2B5EF4-FFF2-40B4-BE49-F238E27FC236}">
                <a16:creationId xmlns:a16="http://schemas.microsoft.com/office/drawing/2014/main" id="{22412124-8CDA-3835-16B4-6F0C8E3EA2D2}"/>
              </a:ext>
            </a:extLst>
          </p:cNvPr>
          <p:cNvSpPr/>
          <p:nvPr/>
        </p:nvSpPr>
        <p:spPr>
          <a:xfrm>
            <a:off x="0" y="0"/>
            <a:ext cx="12192000" cy="68072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2BD22651-36F9-FBE1-2FE0-37EF5F1EC931}"/>
              </a:ext>
            </a:extLst>
          </p:cNvPr>
          <p:cNvSpPr/>
          <p:nvPr/>
        </p:nvSpPr>
        <p:spPr>
          <a:xfrm>
            <a:off x="2220595" y="129540"/>
            <a:ext cx="7731125" cy="4476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a:extLst>
              <a:ext uri="{FF2B5EF4-FFF2-40B4-BE49-F238E27FC236}">
                <a16:creationId xmlns:a16="http://schemas.microsoft.com/office/drawing/2014/main" id="{29F1DB18-33A5-857C-3389-4D40B7482458}"/>
              </a:ext>
            </a:extLst>
          </p:cNvPr>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a:extLst>
              <a:ext uri="{FF2B5EF4-FFF2-40B4-BE49-F238E27FC236}">
                <a16:creationId xmlns:a16="http://schemas.microsoft.com/office/drawing/2014/main" id="{D137A210-860F-EF65-CFAC-A04A8C63C481}"/>
              </a:ext>
            </a:extLst>
          </p:cNvPr>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a:extLst>
              <a:ext uri="{FF2B5EF4-FFF2-40B4-BE49-F238E27FC236}">
                <a16:creationId xmlns:a16="http://schemas.microsoft.com/office/drawing/2014/main" id="{B808FBEB-4D36-1154-3F0F-B39276A9673E}"/>
              </a:ext>
            </a:extLst>
          </p:cNvPr>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a:extLst>
              <a:ext uri="{FF2B5EF4-FFF2-40B4-BE49-F238E27FC236}">
                <a16:creationId xmlns:a16="http://schemas.microsoft.com/office/drawing/2014/main" id="{2333E5C5-895B-09BB-9525-B39961DABF61}"/>
              </a:ext>
            </a:extLst>
          </p:cNvPr>
          <p:cNvSpPr/>
          <p:nvPr/>
        </p:nvSpPr>
        <p:spPr>
          <a:xfrm flipH="1">
            <a:off x="240030" y="154940"/>
            <a:ext cx="322580" cy="323850"/>
          </a:xfrm>
          <a:prstGeom prst="chevron">
            <a:avLst>
              <a:gd name="adj" fmla="val 69082"/>
            </a:avLst>
          </a:prstGeom>
          <a:solidFill>
            <a:srgbClr val="FFFFFF"/>
          </a:solidFill>
          <a:ln/>
        </p:spPr>
      </p:sp>
      <p:sp>
        <p:nvSpPr>
          <p:cNvPr id="10" name="Text 8">
            <a:extLst>
              <a:ext uri="{FF2B5EF4-FFF2-40B4-BE49-F238E27FC236}">
                <a16:creationId xmlns:a16="http://schemas.microsoft.com/office/drawing/2014/main" id="{E1056B5D-A7E8-C9FA-5F38-0629B4E6B549}"/>
              </a:ext>
            </a:extLst>
          </p:cNvPr>
          <p:cNvSpPr/>
          <p:nvPr/>
        </p:nvSpPr>
        <p:spPr>
          <a:xfrm>
            <a:off x="240030" y="154940"/>
            <a:ext cx="322580" cy="32385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Picture 3" descr="A screenshot of a computer&#10;&#10;AI-generated content may be incorrect.">
            <a:extLst>
              <a:ext uri="{FF2B5EF4-FFF2-40B4-BE49-F238E27FC236}">
                <a16:creationId xmlns:a16="http://schemas.microsoft.com/office/drawing/2014/main" id="{E54707BB-407D-BA32-D96C-AAD164A76CF3}"/>
              </a:ext>
            </a:extLst>
          </p:cNvPr>
          <p:cNvPicPr>
            <a:picLocks noChangeAspect="1"/>
          </p:cNvPicPr>
          <p:nvPr/>
        </p:nvPicPr>
        <p:blipFill>
          <a:blip r:embed="rId3"/>
          <a:stretch>
            <a:fillRect/>
          </a:stretch>
        </p:blipFill>
        <p:spPr>
          <a:xfrm>
            <a:off x="2804763" y="807845"/>
            <a:ext cx="7146957" cy="5920615"/>
          </a:xfrm>
          <a:prstGeom prst="rect">
            <a:avLst/>
          </a:prstGeom>
        </p:spPr>
      </p:pic>
    </p:spTree>
    <p:extLst>
      <p:ext uri="{BB962C8B-B14F-4D97-AF65-F5344CB8AC3E}">
        <p14:creationId xmlns:p14="http://schemas.microsoft.com/office/powerpoint/2010/main" val="3280282792"/>
      </p:ext>
    </p:extLst>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900</Words>
  <Application>Microsoft Office PowerPoint</Application>
  <PresentationFormat>Widescreen</PresentationFormat>
  <Paragraphs>83</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Nhúng Google Forms Vào Web</dc:title>
  <dc:subject>Nhúng Google Forms Vào Web</dc:subject>
  <dc:creator>Kimi</dc:creator>
  <cp:lastModifiedBy>Truong Nguyen</cp:lastModifiedBy>
  <cp:revision>3</cp:revision>
  <dcterms:created xsi:type="dcterms:W3CDTF">2025-11-24T16:29:48Z</dcterms:created>
  <dcterms:modified xsi:type="dcterms:W3CDTF">2025-11-24T17:30:52Z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{"Label":"Nhúng Google Forms Vào Web","ContentProducer":"001191110108MACG2KBH8F10000","ProduceID":"d4i87etgsoa89rs02nng","ReservedCode1":"","ContentPropagator":"001191110108MACG2KBH8F20000","PropagateID":"d4i87etgsoa89rs02nng","ReservedCode2":""}</vt:lpwstr>
  </property>
</Properties>
</file>